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1.xml" ContentType="application/vnd.openxmlformats-officedocument.presentationml.tags+xml"/>
  <Override PartName="/ppt/notesSlides/notesSlide52.xml" ContentType="application/vnd.openxmlformats-officedocument.presentationml.notesSlide+xml"/>
  <Override PartName="/ppt/tags/tag1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3.xml" ContentType="application/vnd.openxmlformats-officedocument.presentationml.tags+xml"/>
  <Override PartName="/ppt/notesSlides/notesSlide55.xml" ContentType="application/vnd.openxmlformats-officedocument.presentationml.notesSlide+xml"/>
  <Override PartName="/ppt/tags/tag14.xml" ContentType="application/vnd.openxmlformats-officedocument.presentationml.tags+xml"/>
  <Override PartName="/ppt/notesSlides/notesSlide56.xml" ContentType="application/vnd.openxmlformats-officedocument.presentationml.notesSlide+xml"/>
  <Override PartName="/ppt/tags/tag15.xml" ContentType="application/vnd.openxmlformats-officedocument.presentationml.tags+xml"/>
  <Override PartName="/ppt/notesSlides/notesSlide57.xml" ContentType="application/vnd.openxmlformats-officedocument.presentationml.notesSlide+xml"/>
  <Override PartName="/ppt/tags/tag16.xml" ContentType="application/vnd.openxmlformats-officedocument.presentationml.tags+xml"/>
  <Override PartName="/ppt/notesSlides/notesSlide58.xml" ContentType="application/vnd.openxmlformats-officedocument.presentationml.notesSlide+xml"/>
  <Override PartName="/ppt/tags/tag17.xml" ContentType="application/vnd.openxmlformats-officedocument.presentationml.tags+xml"/>
  <Override PartName="/ppt/notesSlides/notesSlide59.xml" ContentType="application/vnd.openxmlformats-officedocument.presentationml.notesSlide+xml"/>
  <Override PartName="/ppt/tags/tag18.xml" ContentType="application/vnd.openxmlformats-officedocument.presentationml.tags+xml"/>
  <Override PartName="/ppt/notesSlides/notesSlide60.xml" ContentType="application/vnd.openxmlformats-officedocument.presentationml.notesSlide+xml"/>
  <Override PartName="/ppt/tags/tag1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321" r:id="rId2"/>
    <p:sldId id="422" r:id="rId3"/>
    <p:sldId id="338" r:id="rId4"/>
    <p:sldId id="392" r:id="rId5"/>
    <p:sldId id="454" r:id="rId6"/>
    <p:sldId id="322" r:id="rId7"/>
    <p:sldId id="408" r:id="rId8"/>
    <p:sldId id="423" r:id="rId9"/>
    <p:sldId id="323" r:id="rId10"/>
    <p:sldId id="425" r:id="rId11"/>
    <p:sldId id="426" r:id="rId12"/>
    <p:sldId id="427" r:id="rId13"/>
    <p:sldId id="430" r:id="rId14"/>
    <p:sldId id="432" r:id="rId15"/>
    <p:sldId id="435" r:id="rId16"/>
    <p:sldId id="436" r:id="rId17"/>
    <p:sldId id="437" r:id="rId18"/>
    <p:sldId id="438" r:id="rId19"/>
    <p:sldId id="428" r:id="rId20"/>
    <p:sldId id="440" r:id="rId21"/>
    <p:sldId id="443" r:id="rId22"/>
    <p:sldId id="445" r:id="rId23"/>
    <p:sldId id="453" r:id="rId24"/>
    <p:sldId id="399" r:id="rId25"/>
    <p:sldId id="400" r:id="rId26"/>
    <p:sldId id="447" r:id="rId27"/>
    <p:sldId id="448" r:id="rId28"/>
    <p:sldId id="449" r:id="rId29"/>
    <p:sldId id="451" r:id="rId30"/>
    <p:sldId id="481" r:id="rId31"/>
    <p:sldId id="482" r:id="rId32"/>
    <p:sldId id="465" r:id="rId33"/>
    <p:sldId id="455" r:id="rId34"/>
    <p:sldId id="459" r:id="rId35"/>
    <p:sldId id="460" r:id="rId36"/>
    <p:sldId id="456" r:id="rId37"/>
    <p:sldId id="457" r:id="rId38"/>
    <p:sldId id="461" r:id="rId39"/>
    <p:sldId id="462" r:id="rId40"/>
    <p:sldId id="463" r:id="rId41"/>
    <p:sldId id="464" r:id="rId42"/>
    <p:sldId id="466" r:id="rId43"/>
    <p:sldId id="468" r:id="rId44"/>
    <p:sldId id="469" r:id="rId45"/>
    <p:sldId id="470" r:id="rId46"/>
    <p:sldId id="471" r:id="rId47"/>
    <p:sldId id="472" r:id="rId48"/>
    <p:sldId id="473" r:id="rId49"/>
    <p:sldId id="480" r:id="rId50"/>
    <p:sldId id="474" r:id="rId51"/>
    <p:sldId id="475" r:id="rId52"/>
    <p:sldId id="476" r:id="rId53"/>
    <p:sldId id="477" r:id="rId54"/>
    <p:sldId id="478" r:id="rId55"/>
    <p:sldId id="479" r:id="rId56"/>
    <p:sldId id="467" r:id="rId57"/>
    <p:sldId id="409" r:id="rId58"/>
    <p:sldId id="412" r:id="rId59"/>
    <p:sldId id="452" r:id="rId60"/>
    <p:sldId id="415" r:id="rId61"/>
    <p:sldId id="416" r:id="rId62"/>
    <p:sldId id="418" r:id="rId63"/>
    <p:sldId id="419" r:id="rId64"/>
    <p:sldId id="357" r:id="rId65"/>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727"/>
    <a:srgbClr val="7E8591"/>
    <a:srgbClr val="2058B2"/>
    <a:srgbClr val="C4AF7E"/>
    <a:srgbClr val="F7BD26"/>
    <a:srgbClr val="9F9F9E"/>
    <a:srgbClr val="7E86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21"/>
    <p:restoredTop sz="77955"/>
  </p:normalViewPr>
  <p:slideViewPr>
    <p:cSldViewPr snapToGrid="0" snapToObjects="1">
      <p:cViewPr>
        <p:scale>
          <a:sx n="157" d="100"/>
          <a:sy n="157" d="100"/>
        </p:scale>
        <p:origin x="-1576" y="-640"/>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DB472F-7667-6B43-8B07-FE1D357F5244}" type="datetimeFigureOut">
              <a:rPr lang="en-NL" smtClean="0"/>
              <a:t>08/01/2022</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B6808-D5E6-F74A-AA39-75465AFC7E77}" type="slidenum">
              <a:rPr lang="en-NL" smtClean="0"/>
              <a:t>‹#›</a:t>
            </a:fld>
            <a:endParaRPr lang="en-NL"/>
          </a:p>
        </p:txBody>
      </p:sp>
    </p:spTree>
    <p:extLst>
      <p:ext uri="{BB962C8B-B14F-4D97-AF65-F5344CB8AC3E}">
        <p14:creationId xmlns:p14="http://schemas.microsoft.com/office/powerpoint/2010/main" val="3252278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BB6808-D5E6-F74A-AA39-75465AFC7E77}" type="slidenum">
              <a:rPr lang="en-NL" smtClean="0"/>
              <a:t>1</a:t>
            </a:fld>
            <a:endParaRPr lang="en-NL"/>
          </a:p>
        </p:txBody>
      </p:sp>
    </p:spTree>
    <p:extLst>
      <p:ext uri="{BB962C8B-B14F-4D97-AF65-F5344CB8AC3E}">
        <p14:creationId xmlns:p14="http://schemas.microsoft.com/office/powerpoint/2010/main" val="1425749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dirty="0"/>
              <a:t>Cognitive tasks rely on desktop computers and are long and boring</a:t>
            </a:r>
          </a:p>
          <a:p>
            <a:endParaRPr lang="en-NL" b="0" dirty="0"/>
          </a:p>
          <a:p>
            <a:r>
              <a:rPr lang="en-NL" b="0" dirty="0"/>
              <a:t>"interfere with their daily routines”</a:t>
            </a:r>
          </a:p>
          <a:p>
            <a:endParaRPr lang="en-NL" b="0" dirty="0"/>
          </a:p>
        </p:txBody>
      </p:sp>
      <p:sp>
        <p:nvSpPr>
          <p:cNvPr id="4" name="Slide Number Placeholder 3"/>
          <p:cNvSpPr>
            <a:spLocks noGrp="1"/>
          </p:cNvSpPr>
          <p:nvPr>
            <p:ph type="sldNum" sz="quarter" idx="5"/>
          </p:nvPr>
        </p:nvSpPr>
        <p:spPr/>
        <p:txBody>
          <a:bodyPr/>
          <a:lstStyle/>
          <a:p>
            <a:fld id="{D4BB6808-D5E6-F74A-AA39-75465AFC7E77}" type="slidenum">
              <a:rPr lang="en-NL" smtClean="0"/>
              <a:t>10</a:t>
            </a:fld>
            <a:endParaRPr lang="en-NL"/>
          </a:p>
        </p:txBody>
      </p:sp>
    </p:spTree>
    <p:extLst>
      <p:ext uri="{BB962C8B-B14F-4D97-AF65-F5344CB8AC3E}">
        <p14:creationId xmlns:p14="http://schemas.microsoft.com/office/powerpoint/2010/main" val="157068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b="0" dirty="0"/>
          </a:p>
          <a:p>
            <a:r>
              <a:rPr lang="en-NL" b="0" dirty="0"/>
              <a:t>Today I’ll focus on the challenges of relating changes in cognitive control to changes in real-life drinking behavior.</a:t>
            </a:r>
          </a:p>
          <a:p>
            <a:endParaRPr lang="en-NL"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NL" b="0" dirty="0"/>
              <a:t>“</a:t>
            </a:r>
            <a:r>
              <a:rPr lang="en-US" sz="1200" kern="1200" dirty="0">
                <a:solidFill>
                  <a:schemeClr val="tx1"/>
                </a:solidFill>
                <a:effectLst/>
                <a:latin typeface="+mn-lt"/>
                <a:ea typeface="+mn-ea"/>
                <a:cs typeface="+mn-cs"/>
              </a:rPr>
              <a:t>today I'm going to focus on the challenges of studying changes in cognitive control and linking it to changes in drinking behavior.  The first challenge that we faced in this project is that most people probably never lose control over their </a:t>
            </a:r>
            <a:r>
              <a:rPr lang="en-US" sz="1200" kern="1200" dirty="0" err="1">
                <a:solidFill>
                  <a:schemeClr val="tx1"/>
                </a:solidFill>
                <a:effectLst/>
                <a:latin typeface="+mn-lt"/>
                <a:ea typeface="+mn-ea"/>
                <a:cs typeface="+mn-cs"/>
              </a:rPr>
              <a:t>driking</a:t>
            </a:r>
            <a:r>
              <a:rPr lang="en-US" sz="1200" kern="1200" dirty="0">
                <a:solidFill>
                  <a:schemeClr val="tx1"/>
                </a:solidFill>
                <a:effectLst/>
                <a:latin typeface="+mn-lt"/>
                <a:ea typeface="+mn-ea"/>
                <a:cs typeface="+mn-cs"/>
              </a:rPr>
              <a:t> behavior in their life and </a:t>
            </a:r>
            <a:r>
              <a:rPr lang="en-US" sz="1200" kern="1200" dirty="0" err="1">
                <a:solidFill>
                  <a:schemeClr val="tx1"/>
                </a:solidFill>
                <a:effectLst/>
                <a:latin typeface="+mn-lt"/>
                <a:ea typeface="+mn-ea"/>
                <a:cs typeface="+mn-cs"/>
              </a:rPr>
              <a:t>consequetly</a:t>
            </a:r>
            <a:r>
              <a:rPr lang="en-US" sz="1200" kern="1200" dirty="0">
                <a:solidFill>
                  <a:schemeClr val="tx1"/>
                </a:solidFill>
                <a:effectLst/>
                <a:latin typeface="+mn-lt"/>
                <a:ea typeface="+mn-ea"/>
                <a:cs typeface="+mn-cs"/>
              </a:rPr>
              <a:t> they also don't regain control over their drinking behavior. So to overcome this challenge, we did not test unselected participants but we focused on </a:t>
            </a:r>
            <a:r>
              <a:rPr lang="en-US" sz="1200" kern="1200" dirty="0" err="1">
                <a:solidFill>
                  <a:schemeClr val="tx1"/>
                </a:solidFill>
                <a:effectLst/>
                <a:latin typeface="+mn-lt"/>
                <a:ea typeface="+mn-ea"/>
                <a:cs typeface="+mn-cs"/>
              </a:rPr>
              <a:t>participanst</a:t>
            </a:r>
            <a:r>
              <a:rPr lang="en-US" sz="1200" kern="1200" dirty="0">
                <a:solidFill>
                  <a:schemeClr val="tx1"/>
                </a:solidFill>
                <a:effectLst/>
                <a:latin typeface="+mn-lt"/>
                <a:ea typeface="+mn-ea"/>
                <a:cs typeface="+mn-cs"/>
              </a:rPr>
              <a:t> that ...</a:t>
            </a:r>
            <a:r>
              <a:rPr lang="en-NL"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b="0" kern="1200" dirty="0">
                <a:solidFill>
                  <a:schemeClr val="tx1"/>
                </a:solidFill>
                <a:effectLst/>
                <a:latin typeface="+mn-lt"/>
                <a:ea typeface="+mn-ea"/>
                <a:cs typeface="+mn-cs"/>
              </a:rPr>
              <a:t>ToDo: Add Zech et al OSF AND ZECH et al in revision and again Heinz et al 2020</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BB6808-D5E6-F74A-AA39-75465AFC7E77}" type="slidenum">
              <a:rPr lang="en-NL" smtClean="0"/>
              <a:t>11</a:t>
            </a:fld>
            <a:endParaRPr lang="en-NL"/>
          </a:p>
        </p:txBody>
      </p:sp>
    </p:spTree>
    <p:extLst>
      <p:ext uri="{BB962C8B-B14F-4D97-AF65-F5344CB8AC3E}">
        <p14:creationId xmlns:p14="http://schemas.microsoft.com/office/powerpoint/2010/main" val="1809477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BB6808-D5E6-F74A-AA39-75465AFC7E77}" type="slidenum">
              <a:rPr lang="en-NL" smtClean="0"/>
              <a:t>12</a:t>
            </a:fld>
            <a:endParaRPr lang="en-NL"/>
          </a:p>
        </p:txBody>
      </p:sp>
    </p:spTree>
    <p:extLst>
      <p:ext uri="{BB962C8B-B14F-4D97-AF65-F5344CB8AC3E}">
        <p14:creationId xmlns:p14="http://schemas.microsoft.com/office/powerpoint/2010/main" val="86263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BB6808-D5E6-F74A-AA39-75465AFC7E77}" type="slidenum">
              <a:rPr lang="en-NL" smtClean="0"/>
              <a:t>13</a:t>
            </a:fld>
            <a:endParaRPr lang="en-NL"/>
          </a:p>
        </p:txBody>
      </p:sp>
    </p:spTree>
    <p:extLst>
      <p:ext uri="{BB962C8B-B14F-4D97-AF65-F5344CB8AC3E}">
        <p14:creationId xmlns:p14="http://schemas.microsoft.com/office/powerpoint/2010/main" val="1839747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BB6808-D5E6-F74A-AA39-75465AFC7E77}" type="slidenum">
              <a:rPr lang="en-NL" smtClean="0"/>
              <a:t>14</a:t>
            </a:fld>
            <a:endParaRPr lang="en-NL"/>
          </a:p>
        </p:txBody>
      </p:sp>
    </p:spTree>
    <p:extLst>
      <p:ext uri="{BB962C8B-B14F-4D97-AF65-F5344CB8AC3E}">
        <p14:creationId xmlns:p14="http://schemas.microsoft.com/office/powerpoint/2010/main" val="919910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BB6808-D5E6-F74A-AA39-75465AFC7E77}" type="slidenum">
              <a:rPr lang="en-NL" smtClean="0"/>
              <a:t>15</a:t>
            </a:fld>
            <a:endParaRPr lang="en-NL"/>
          </a:p>
        </p:txBody>
      </p:sp>
    </p:spTree>
    <p:extLst>
      <p:ext uri="{BB962C8B-B14F-4D97-AF65-F5344CB8AC3E}">
        <p14:creationId xmlns:p14="http://schemas.microsoft.com/office/powerpoint/2010/main" val="2150097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Practice more keep it short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keep in mind that </a:t>
            </a:r>
            <a:r>
              <a:rPr lang="en-US" sz="1200" b="0" kern="1200" dirty="0" err="1">
                <a:solidFill>
                  <a:schemeClr val="tx1"/>
                </a:solidFill>
                <a:effectLst/>
                <a:latin typeface="+mn-lt"/>
                <a:ea typeface="+mn-ea"/>
                <a:cs typeface="+mn-cs"/>
              </a:rPr>
              <a:t>thsi</a:t>
            </a:r>
            <a:r>
              <a:rPr lang="en-US" sz="1200" b="0" kern="1200" dirty="0">
                <a:solidFill>
                  <a:schemeClr val="tx1"/>
                </a:solidFill>
                <a:effectLst/>
                <a:latin typeface="+mn-lt"/>
                <a:ea typeface="+mn-ea"/>
                <a:cs typeface="+mn-cs"/>
              </a:rPr>
              <a:t> task is difficult to </a:t>
            </a:r>
            <a:r>
              <a:rPr lang="en-US" sz="1200" b="0" kern="1200" dirty="0" err="1">
                <a:solidFill>
                  <a:schemeClr val="tx1"/>
                </a:solidFill>
                <a:effectLst/>
                <a:latin typeface="+mn-lt"/>
                <a:ea typeface="+mn-ea"/>
                <a:cs typeface="+mn-cs"/>
              </a:rPr>
              <a:t>nuderstand</a:t>
            </a:r>
            <a:r>
              <a:rPr lang="en-US" sz="1200" b="0" kern="1200" dirty="0">
                <a:solidFill>
                  <a:schemeClr val="tx1"/>
                </a:solidFill>
                <a:effectLst/>
                <a:latin typeface="+mn-lt"/>
                <a:ea typeface="+mn-ea"/>
                <a:cs typeface="+mn-cs"/>
              </a:rPr>
              <a:t> so better keep it </a:t>
            </a:r>
            <a:r>
              <a:rPr lang="en-US" sz="1200" b="0" kern="1200" dirty="0" err="1">
                <a:solidFill>
                  <a:schemeClr val="tx1"/>
                </a:solidFill>
                <a:effectLst/>
                <a:latin typeface="+mn-lt"/>
                <a:ea typeface="+mn-ea"/>
                <a:cs typeface="+mn-cs"/>
              </a:rPr>
              <a:t>sholt</a:t>
            </a:r>
            <a:r>
              <a:rPr lang="en-US" sz="1200" b="0" kern="1200" dirty="0">
                <a:solidFill>
                  <a:schemeClr val="tx1"/>
                </a:solidFill>
                <a:effectLst/>
                <a:latin typeface="+mn-lt"/>
                <a:ea typeface="+mn-ea"/>
                <a:cs typeface="+mn-cs"/>
              </a:rPr>
              <a:t> and a bit vague.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"where they can buy more information to become more certain or make a less risky decision".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BB6808-D5E6-F74A-AA39-75465AFC7E77}" type="slidenum">
              <a:rPr lang="en-NL" smtClean="0"/>
              <a:t>16</a:t>
            </a:fld>
            <a:endParaRPr lang="en-NL"/>
          </a:p>
        </p:txBody>
      </p:sp>
    </p:spTree>
    <p:extLst>
      <p:ext uri="{BB962C8B-B14F-4D97-AF65-F5344CB8AC3E}">
        <p14:creationId xmlns:p14="http://schemas.microsoft.com/office/powerpoint/2010/main" val="2395429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Fun tasks that run on the smartphone and are also short, however, the shortness of the tasks also comes with a certain challenge: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BB6808-D5E6-F74A-AA39-75465AFC7E77}" type="slidenum">
              <a:rPr lang="en-NL" smtClean="0"/>
              <a:t>17</a:t>
            </a:fld>
            <a:endParaRPr lang="en-NL"/>
          </a:p>
        </p:txBody>
      </p:sp>
    </p:spTree>
    <p:extLst>
      <p:ext uri="{BB962C8B-B14F-4D97-AF65-F5344CB8AC3E}">
        <p14:creationId xmlns:p14="http://schemas.microsoft.com/office/powerpoint/2010/main" val="2243015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Fun tasks that run on the smartphone and are also short, however, the shortness of the tasks also comes with a certain challenge: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BB6808-D5E6-F74A-AA39-75465AFC7E77}" type="slidenum">
              <a:rPr lang="en-NL" smtClean="0"/>
              <a:t>18</a:t>
            </a:fld>
            <a:endParaRPr lang="en-NL"/>
          </a:p>
        </p:txBody>
      </p:sp>
    </p:spTree>
    <p:extLst>
      <p:ext uri="{BB962C8B-B14F-4D97-AF65-F5344CB8AC3E}">
        <p14:creationId xmlns:p14="http://schemas.microsoft.com/office/powerpoint/2010/main" val="809953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Many of you may know that reliability refers to “how..’</a:t>
            </a:r>
          </a:p>
          <a:p>
            <a:pPr marL="171450" indent="-171450">
              <a:buFontTx/>
              <a:buChar char="-"/>
            </a:pPr>
            <a:endParaRPr lang="en-US" dirty="0"/>
          </a:p>
          <a:p>
            <a:pPr marL="171450" indent="-171450">
              <a:buFontTx/>
              <a:buChar char="-"/>
            </a:pPr>
            <a:r>
              <a:rPr lang="en-US" dirty="0"/>
              <a:t>For example if you think</a:t>
            </a:r>
          </a:p>
          <a:p>
            <a:pPr marL="171450" indent="-171450">
              <a:buFontTx/>
              <a:buChar char="-"/>
            </a:pPr>
            <a:r>
              <a:rPr lang="en-US" dirty="0"/>
              <a:t>Step on</a:t>
            </a:r>
          </a:p>
          <a:p>
            <a:pPr marL="171450" indent="-171450">
              <a:buFontTx/>
              <a:buChar char="-"/>
            </a:pPr>
            <a:r>
              <a:rPr lang="en-US" dirty="0"/>
              <a:t>Immediately you step again -&gt; 5 k heaver</a:t>
            </a:r>
          </a:p>
          <a:p>
            <a:pPr marL="171450" indent="-171450">
              <a:buFontTx/>
              <a:buChar char="-"/>
            </a:pPr>
            <a:r>
              <a:rPr lang="en-US" dirty="0"/>
              <a:t>conclude something wrong</a:t>
            </a:r>
          </a:p>
          <a:p>
            <a:pPr marL="171450" indent="-171450">
              <a:buFontTx/>
              <a:buChar char="-"/>
            </a:pPr>
            <a:r>
              <a:rPr lang="en-US" dirty="0"/>
              <a:t>The reason we assume that is that</a:t>
            </a:r>
          </a:p>
          <a:p>
            <a:pPr marL="171450" indent="-171450">
              <a:buFontTx/>
              <a:buChar char="-"/>
            </a:pPr>
            <a:r>
              <a:rPr lang="en-US" dirty="0"/>
              <a:t>So we assume that something is wrong </a:t>
            </a:r>
          </a:p>
          <a:p>
            <a:pPr marL="171450" indent="-171450">
              <a:buFontTx/>
              <a:buChar char="-"/>
            </a:pPr>
            <a:r>
              <a:rPr lang="en-US" dirty="0"/>
              <a:t>Why is this important for our study and many other studies that correlate </a:t>
            </a:r>
            <a:r>
              <a:rPr lang="en-US" dirty="0" err="1"/>
              <a:t>measuremenst</a:t>
            </a:r>
            <a:r>
              <a:rPr lang="en-US" dirty="0"/>
              <a:t> with each other</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Reliability: how consistently does a task measure it construct</a:t>
            </a:r>
          </a:p>
          <a:p>
            <a:pPr marL="171450" indent="-171450">
              <a:buFontTx/>
              <a:buChar char="-"/>
            </a:pPr>
            <a:r>
              <a:rPr lang="en-US" dirty="0"/>
              <a:t>[Scale example]</a:t>
            </a:r>
          </a:p>
          <a:p>
            <a:pPr marL="171450" indent="-171450">
              <a:buFontTx/>
              <a:buChar char="-"/>
            </a:pPr>
            <a:r>
              <a:rPr lang="en-US" dirty="0"/>
              <a:t>Measurement error (mouse)</a:t>
            </a:r>
          </a:p>
          <a:p>
            <a:endParaRPr lang="en-US" dirty="0"/>
          </a:p>
          <a:p>
            <a:r>
              <a:rPr lang="en-US" dirty="0"/>
              <a:t>Why is this important?</a:t>
            </a:r>
          </a:p>
          <a:p>
            <a:endParaRPr lang="en-US" dirty="0"/>
          </a:p>
          <a:p>
            <a:endParaRPr lang="en-US" dirty="0"/>
          </a:p>
          <a:p>
            <a:r>
              <a:rPr lang="en-US" dirty="0" err="1"/>
              <a:t>ToDo</a:t>
            </a:r>
            <a:r>
              <a:rPr lang="en-US" dirty="0"/>
              <a:t>: Introduce already meaningful variance here and contrast with error variance. (optional: for cog tasks less obvious)</a:t>
            </a:r>
          </a:p>
          <a:p>
            <a:endParaRPr lang="en-US" dirty="0"/>
          </a:p>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19</a:t>
            </a:fld>
            <a:endParaRPr lang="en-NL"/>
          </a:p>
        </p:txBody>
      </p:sp>
    </p:spTree>
    <p:extLst>
      <p:ext uri="{BB962C8B-B14F-4D97-AF65-F5344CB8AC3E}">
        <p14:creationId xmlns:p14="http://schemas.microsoft.com/office/powerpoint/2010/main" val="466846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Overview</a:t>
            </a:r>
          </a:p>
        </p:txBody>
      </p:sp>
      <p:sp>
        <p:nvSpPr>
          <p:cNvPr id="4" name="Slide Number Placeholder 3"/>
          <p:cNvSpPr>
            <a:spLocks noGrp="1"/>
          </p:cNvSpPr>
          <p:nvPr>
            <p:ph type="sldNum" sz="quarter" idx="5"/>
          </p:nvPr>
        </p:nvSpPr>
        <p:spPr/>
        <p:txBody>
          <a:bodyPr/>
          <a:lstStyle/>
          <a:p>
            <a:fld id="{D4BB6808-D5E6-F74A-AA39-75465AFC7E77}" type="slidenum">
              <a:rPr lang="en-NL" smtClean="0"/>
              <a:t>2</a:t>
            </a:fld>
            <a:endParaRPr lang="en-NL"/>
          </a:p>
        </p:txBody>
      </p:sp>
    </p:spTree>
    <p:extLst>
      <p:ext uri="{BB962C8B-B14F-4D97-AF65-F5344CB8AC3E}">
        <p14:creationId xmlns:p14="http://schemas.microsoft.com/office/powerpoint/2010/main" val="1912674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The reason is that</a:t>
            </a:r>
          </a:p>
          <a:p>
            <a:pPr marL="171450" indent="-171450">
              <a:buFontTx/>
              <a:buChar char="-"/>
            </a:pPr>
            <a:r>
              <a:rPr lang="en-US" dirty="0"/>
              <a:t>…</a:t>
            </a:r>
          </a:p>
          <a:p>
            <a:pPr marL="171450" indent="-171450">
              <a:buFontTx/>
              <a:buChar char="-"/>
            </a:pPr>
            <a:endParaRPr lang="en-US" dirty="0"/>
          </a:p>
          <a:p>
            <a:pPr marL="171450" indent="-171450">
              <a:buFontTx/>
              <a:buChar char="-"/>
            </a:pPr>
            <a:r>
              <a:rPr lang="en-US" dirty="0"/>
              <a:t>Now if you consider that these tasks are designed for the laboratory where there’s very little distraction and that these task are also very long</a:t>
            </a:r>
          </a:p>
          <a:p>
            <a:pPr marL="171450" indent="-171450">
              <a:buFontTx/>
              <a:buChar char="-"/>
            </a:pPr>
            <a:r>
              <a:rPr lang="en-US" dirty="0"/>
              <a:t>If you also consider that most correlations that we are interested in in psychology…</a:t>
            </a:r>
          </a:p>
          <a:p>
            <a:pPr marL="171450" indent="-171450">
              <a:buFontTx/>
              <a:buChar char="-"/>
            </a:pPr>
            <a:r>
              <a:rPr lang="en-US" dirty="0"/>
              <a:t>You might see that we might have a very difficult time in finding.</a:t>
            </a:r>
          </a:p>
          <a:p>
            <a:pPr marL="171450" indent="-171450">
              <a:buFontTx/>
              <a:buChar char="-"/>
            </a:pPr>
            <a:endParaRPr lang="en-US" dirty="0"/>
          </a:p>
          <a:p>
            <a:pPr marL="171450" indent="-171450">
              <a:buFontTx/>
              <a:buChar char="-"/>
            </a:pPr>
            <a:endParaRPr lang="en-US" dirty="0"/>
          </a:p>
          <a:p>
            <a:pPr marL="171450" indent="-171450">
              <a:buFontTx/>
              <a:buChar char="-"/>
            </a:pPr>
            <a:r>
              <a:rPr lang="en-US" dirty="0" err="1"/>
              <a:t>ToDo</a:t>
            </a:r>
            <a:r>
              <a:rPr lang="en-US" dirty="0"/>
              <a:t>: remove all of the tasks; move Reliability to the middle and everything else to middle.</a:t>
            </a:r>
          </a:p>
          <a:p>
            <a:pPr marL="171450" indent="-171450">
              <a:buFontTx/>
              <a:buChar char="-"/>
            </a:pPr>
            <a:endParaRPr lang="en-US" dirty="0"/>
          </a:p>
          <a:p>
            <a:pPr marL="171450" indent="-171450">
              <a:buFontTx/>
              <a:buChar char="-"/>
            </a:pPr>
            <a:r>
              <a:rPr lang="en-US" dirty="0"/>
              <a:t>Reliability: how consistently does a task measure it construct</a:t>
            </a:r>
          </a:p>
          <a:p>
            <a:pPr marL="171450" indent="-171450">
              <a:buFontTx/>
              <a:buChar char="-"/>
            </a:pPr>
            <a:r>
              <a:rPr lang="en-US" dirty="0"/>
              <a:t>[Scale example]</a:t>
            </a:r>
          </a:p>
          <a:p>
            <a:pPr marL="171450" indent="-171450">
              <a:buFontTx/>
              <a:buChar char="-"/>
            </a:pPr>
            <a:r>
              <a:rPr lang="en-US" dirty="0"/>
              <a:t>Measurement error (mouse)</a:t>
            </a:r>
          </a:p>
          <a:p>
            <a:endParaRPr lang="en-US" dirty="0"/>
          </a:p>
          <a:p>
            <a:r>
              <a:rPr lang="en-US" dirty="0"/>
              <a:t>Why is this important?</a:t>
            </a:r>
          </a:p>
        </p:txBody>
      </p:sp>
      <p:sp>
        <p:nvSpPr>
          <p:cNvPr id="4" name="Slide Number Placeholder 3"/>
          <p:cNvSpPr>
            <a:spLocks noGrp="1"/>
          </p:cNvSpPr>
          <p:nvPr>
            <p:ph type="sldNum" sz="quarter" idx="5"/>
          </p:nvPr>
        </p:nvSpPr>
        <p:spPr/>
        <p:txBody>
          <a:bodyPr/>
          <a:lstStyle/>
          <a:p>
            <a:fld id="{D4BB6808-D5E6-F74A-AA39-75465AFC7E77}" type="slidenum">
              <a:rPr lang="en-NL" smtClean="0"/>
              <a:t>20</a:t>
            </a:fld>
            <a:endParaRPr lang="en-NL"/>
          </a:p>
        </p:txBody>
      </p:sp>
    </p:spTree>
    <p:extLst>
      <p:ext uri="{BB962C8B-B14F-4D97-AF65-F5344CB8AC3E}">
        <p14:creationId xmlns:p14="http://schemas.microsoft.com/office/powerpoint/2010/main" val="2694429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Recently a method rediscovered by our </a:t>
            </a:r>
            <a:r>
              <a:rPr lang="en-US" dirty="0" err="1"/>
              <a:t>colleage</a:t>
            </a:r>
            <a:r>
              <a:rPr lang="en-US" dirty="0"/>
              <a:t> Maria </a:t>
            </a:r>
            <a:r>
              <a:rPr lang="en-US" dirty="0" err="1"/>
              <a:t>Waltmann</a:t>
            </a:r>
            <a:r>
              <a:rPr lang="en-US" dirty="0"/>
              <a:t>, and the great thing about this method is that we do not actually have to change anything in our tasks, but we only change how we analyze our tasks.</a:t>
            </a:r>
          </a:p>
          <a:p>
            <a:pPr marL="171450" indent="-171450">
              <a:buFontTx/>
              <a:buChar char="-"/>
            </a:pPr>
            <a:endParaRPr lang="en-US" dirty="0"/>
          </a:p>
          <a:p>
            <a:pPr marL="171450" indent="-171450">
              <a:buFontTx/>
              <a:buChar char="-"/>
            </a:pPr>
            <a:r>
              <a:rPr lang="en-US" dirty="0" err="1"/>
              <a:t>ToDo</a:t>
            </a:r>
            <a:r>
              <a:rPr lang="en-US" dirty="0"/>
              <a:t>: Remember that in the aggregation method </a:t>
            </a:r>
          </a:p>
          <a:p>
            <a:pPr marL="171450" indent="-171450">
              <a:buFontTx/>
              <a:buChar char="-"/>
            </a:pPr>
            <a:endParaRPr lang="en-US" dirty="0"/>
          </a:p>
          <a:p>
            <a:pPr marL="171450" indent="-171450">
              <a:buFontTx/>
              <a:buChar char="-"/>
            </a:pPr>
            <a:r>
              <a:rPr lang="en-US" dirty="0" err="1"/>
              <a:t>ToDo</a:t>
            </a:r>
            <a:r>
              <a:rPr lang="en-US" dirty="0"/>
              <a:t>: Don’t give a a value yet (e.g. improvement, better, </a:t>
            </a:r>
            <a:r>
              <a:rPr lang="en-US" dirty="0" err="1"/>
              <a:t>etc</a:t>
            </a:r>
            <a:r>
              <a:rPr lang="en-US" dirty="0"/>
              <a:t>); see if you include aggregation/pooling, if you can make it visually nice</a:t>
            </a:r>
          </a:p>
          <a:p>
            <a:pPr marL="171450" indent="-171450">
              <a:buFontTx/>
              <a:buChar char="-"/>
            </a:pPr>
            <a:r>
              <a:rPr lang="en-US" dirty="0"/>
              <a:t>“rediscovered” was good</a:t>
            </a:r>
          </a:p>
          <a:p>
            <a:pPr marL="171450" indent="-171450">
              <a:buFontTx/>
              <a:buChar char="-"/>
            </a:pPr>
            <a:endParaRPr lang="en-US" dirty="0"/>
          </a:p>
          <a:p>
            <a:pPr marL="171450" indent="-171450">
              <a:buFontTx/>
              <a:buChar char="-"/>
            </a:pPr>
            <a:r>
              <a:rPr lang="en-US" dirty="0"/>
              <a:t>“And the work by my colleague </a:t>
            </a:r>
            <a:r>
              <a:rPr lang="en-US" dirty="0" err="1"/>
              <a:t>actuall</a:t>
            </a:r>
            <a:r>
              <a:rPr lang="en-US" dirty="0"/>
              <a:t> </a:t>
            </a:r>
            <a:r>
              <a:rPr lang="en-US" dirty="0" err="1"/>
              <a:t>inidicates</a:t>
            </a:r>
            <a:r>
              <a:rPr lang="en-US" dirty="0"/>
              <a:t>” -&gt; Show Maria’s paper after introducing difference but before showing results</a:t>
            </a:r>
          </a:p>
          <a:p>
            <a:pPr marL="171450" indent="-171450">
              <a:buFontTx/>
              <a:buChar char="-"/>
            </a:pPr>
            <a:r>
              <a:rPr lang="en-US" dirty="0"/>
              <a:t>Add additional paper (sese old </a:t>
            </a:r>
            <a:r>
              <a:rPr lang="en-US" dirty="0" err="1"/>
              <a:t>pres</a:t>
            </a:r>
            <a:r>
              <a:rPr lang="en-US" dirty="0"/>
              <a:t>)</a:t>
            </a:r>
          </a:p>
        </p:txBody>
      </p:sp>
      <p:sp>
        <p:nvSpPr>
          <p:cNvPr id="4" name="Slide Number Placeholder 3"/>
          <p:cNvSpPr>
            <a:spLocks noGrp="1"/>
          </p:cNvSpPr>
          <p:nvPr>
            <p:ph type="sldNum" sz="quarter" idx="5"/>
          </p:nvPr>
        </p:nvSpPr>
        <p:spPr/>
        <p:txBody>
          <a:bodyPr/>
          <a:lstStyle/>
          <a:p>
            <a:fld id="{D4BB6808-D5E6-F74A-AA39-75465AFC7E77}" type="slidenum">
              <a:rPr lang="en-NL" smtClean="0"/>
              <a:t>21</a:t>
            </a:fld>
            <a:endParaRPr lang="en-NL"/>
          </a:p>
        </p:txBody>
      </p:sp>
    </p:spTree>
    <p:extLst>
      <p:ext uri="{BB962C8B-B14F-4D97-AF65-F5344CB8AC3E}">
        <p14:creationId xmlns:p14="http://schemas.microsoft.com/office/powerpoint/2010/main" val="3970357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in this example, we see the data from one participant …</a:t>
            </a:r>
          </a:p>
          <a:p>
            <a:pPr marL="171450" indent="-171450">
              <a:buFontTx/>
              <a:buChar char="-"/>
            </a:pPr>
            <a:r>
              <a:rPr lang="en-US" dirty="0"/>
              <a:t>10 trials</a:t>
            </a:r>
          </a:p>
          <a:p>
            <a:pPr marL="171450" indent="-171450">
              <a:buFontTx/>
              <a:buChar char="-"/>
            </a:pPr>
            <a:r>
              <a:rPr lang="en-US" dirty="0" err="1"/>
              <a:t>Participnats</a:t>
            </a:r>
            <a:r>
              <a:rPr lang="en-US" dirty="0"/>
              <a:t> gambled a few times and did not</a:t>
            </a:r>
          </a:p>
          <a:p>
            <a:pPr marL="171450" indent="-171450">
              <a:buFontTx/>
              <a:buChar char="-"/>
            </a:pPr>
            <a:r>
              <a:rPr lang="en-US" dirty="0"/>
              <a:t>Our outcome is how often the participant gambled</a:t>
            </a:r>
          </a:p>
          <a:p>
            <a:pPr marL="171450" indent="-171450">
              <a:buFontTx/>
              <a:buChar char="-"/>
            </a:pPr>
            <a:r>
              <a:rPr lang="en-US" dirty="0"/>
              <a:t>The improved method instead of …</a:t>
            </a:r>
          </a:p>
          <a:p>
            <a:pPr marL="171450" indent="-171450">
              <a:buFontTx/>
              <a:buChar char="-"/>
            </a:pPr>
            <a:r>
              <a:rPr lang="en-US" dirty="0"/>
              <a:t>why could this be </a:t>
            </a:r>
            <a:r>
              <a:rPr lang="en-US" dirty="0" err="1"/>
              <a:t>desireable</a:t>
            </a:r>
            <a:r>
              <a:rPr lang="en-US" dirty="0"/>
              <a:t>, lets go back to our scale example one more time:</a:t>
            </a:r>
          </a:p>
          <a:p>
            <a:pPr marL="171450" indent="-171450">
              <a:buFontTx/>
              <a:buChar char="-"/>
            </a:pPr>
            <a:endParaRPr lang="en-US" dirty="0"/>
          </a:p>
          <a:p>
            <a:pPr marL="171450" indent="-171450">
              <a:buFontTx/>
              <a:buChar char="-"/>
            </a:pPr>
            <a:r>
              <a:rPr lang="en-US" dirty="0" err="1"/>
              <a:t>ToDo</a:t>
            </a:r>
            <a:r>
              <a:rPr lang="en-US" dirty="0"/>
              <a:t> Traditional method/aggregation; again remember not to use improved (better traditional vs alternative/novel)</a:t>
            </a:r>
          </a:p>
          <a:p>
            <a:pPr marL="171450" indent="-171450">
              <a:buFontTx/>
              <a:buChar char="-"/>
            </a:pPr>
            <a:r>
              <a:rPr lang="en-US" dirty="0"/>
              <a:t>To keep analogy to scale perhaps better regulate down other value.</a:t>
            </a:r>
          </a:p>
        </p:txBody>
      </p:sp>
      <p:sp>
        <p:nvSpPr>
          <p:cNvPr id="4" name="Slide Number Placeholder 3"/>
          <p:cNvSpPr>
            <a:spLocks noGrp="1"/>
          </p:cNvSpPr>
          <p:nvPr>
            <p:ph type="sldNum" sz="quarter" idx="5"/>
          </p:nvPr>
        </p:nvSpPr>
        <p:spPr/>
        <p:txBody>
          <a:bodyPr/>
          <a:lstStyle/>
          <a:p>
            <a:fld id="{D4BB6808-D5E6-F74A-AA39-75465AFC7E77}" type="slidenum">
              <a:rPr lang="en-NL" smtClean="0"/>
              <a:t>22</a:t>
            </a:fld>
            <a:endParaRPr lang="en-NL"/>
          </a:p>
        </p:txBody>
      </p:sp>
    </p:spTree>
    <p:extLst>
      <p:ext uri="{BB962C8B-B14F-4D97-AF65-F5344CB8AC3E}">
        <p14:creationId xmlns:p14="http://schemas.microsoft.com/office/powerpoint/2010/main" val="1012591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Back to the scare example.</a:t>
            </a:r>
          </a:p>
          <a:p>
            <a:pPr marL="171450" indent="-171450">
              <a:buFont typeface="Arial" panose="020B0604020202020204" pitchFamily="34" charset="0"/>
              <a:buChar char="•"/>
            </a:pPr>
            <a:r>
              <a:rPr lang="en-US" dirty="0"/>
              <a:t>If you measured weight for last 100 days and it’s always between 80 and 81</a:t>
            </a:r>
          </a:p>
          <a:p>
            <a:pPr marL="171450" indent="-171450">
              <a:buFont typeface="Arial" panose="020B0604020202020204" pitchFamily="34" charset="0"/>
              <a:buChar char="•"/>
            </a:pPr>
            <a:r>
              <a:rPr lang="en-US" dirty="0"/>
              <a:t>Now it’s 85</a:t>
            </a:r>
          </a:p>
          <a:p>
            <a:pPr marL="171450" indent="-171450">
              <a:buFont typeface="Arial" panose="020B0604020202020204" pitchFamily="34" charset="0"/>
              <a:buChar char="•"/>
            </a:pPr>
            <a:r>
              <a:rPr lang="en-US" dirty="0"/>
              <a:t>Old method would have used 85</a:t>
            </a:r>
          </a:p>
          <a:p>
            <a:pPr marL="171450" indent="-171450">
              <a:buFont typeface="Arial" panose="020B0604020202020204" pitchFamily="34" charset="0"/>
              <a:buChar char="•"/>
            </a:pPr>
            <a:r>
              <a:rPr lang="en-US" dirty="0"/>
              <a:t>However, probably involves measurement error and regularized score closer to truth</a:t>
            </a:r>
          </a:p>
          <a:p>
            <a:pPr marL="171450" indent="-171450">
              <a:buFont typeface="Arial" panose="020B0604020202020204" pitchFamily="34" charset="0"/>
              <a:buChar char="•"/>
            </a:pPr>
            <a:r>
              <a:rPr lang="en-US" dirty="0"/>
              <a:t>Does this work in our study?</a:t>
            </a:r>
          </a:p>
        </p:txBody>
      </p:sp>
      <p:sp>
        <p:nvSpPr>
          <p:cNvPr id="4" name="Slide Number Placeholder 3"/>
          <p:cNvSpPr>
            <a:spLocks noGrp="1"/>
          </p:cNvSpPr>
          <p:nvPr>
            <p:ph type="sldNum" sz="quarter" idx="5"/>
          </p:nvPr>
        </p:nvSpPr>
        <p:spPr/>
        <p:txBody>
          <a:bodyPr/>
          <a:lstStyle/>
          <a:p>
            <a:fld id="{D4BB6808-D5E6-F74A-AA39-75465AFC7E77}" type="slidenum">
              <a:rPr lang="en-NL" smtClean="0"/>
              <a:t>23</a:t>
            </a:fld>
            <a:endParaRPr lang="en-NL"/>
          </a:p>
        </p:txBody>
      </p:sp>
    </p:spTree>
    <p:extLst>
      <p:ext uri="{BB962C8B-B14F-4D97-AF65-F5344CB8AC3E}">
        <p14:creationId xmlns:p14="http://schemas.microsoft.com/office/powerpoint/2010/main" val="40096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ToDo</a:t>
            </a:r>
            <a:r>
              <a:rPr lang="en-US" dirty="0"/>
              <a:t>: </a:t>
            </a:r>
            <a:r>
              <a:rPr lang="en-US" dirty="0" err="1"/>
              <a:t>Skalierung</a:t>
            </a:r>
            <a:r>
              <a:rPr lang="en-US" dirty="0"/>
              <a:t> </a:t>
            </a:r>
            <a:r>
              <a:rPr lang="en-US" dirty="0" err="1"/>
              <a:t>nicht</a:t>
            </a:r>
            <a:r>
              <a:rPr lang="en-US" dirty="0"/>
              <a:t> </a:t>
            </a:r>
            <a:r>
              <a:rPr lang="en-US" dirty="0" err="1"/>
              <a:t>identisch</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does, so if we look at the risk seeking task for example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ToDo</a:t>
            </a:r>
            <a:r>
              <a:rPr lang="en-US" dirty="0"/>
              <a:t>: Add sample size (stick to 300).</a:t>
            </a:r>
          </a:p>
          <a:p>
            <a:pPr marL="171450" indent="-171450">
              <a:buFont typeface="Arial" panose="020B0604020202020204" pitchFamily="34" charset="0"/>
              <a:buChar char="•"/>
            </a:pPr>
            <a:r>
              <a:rPr lang="en-US" dirty="0" err="1"/>
              <a:t>ToDo</a:t>
            </a:r>
            <a:r>
              <a:rPr lang="en-US" dirty="0"/>
              <a:t>: Again not all 4 tasks </a:t>
            </a:r>
          </a:p>
          <a:p>
            <a:pPr marL="171450" indent="-171450">
              <a:buFont typeface="Arial" panose="020B0604020202020204" pitchFamily="34" charset="0"/>
              <a:buChar char="•"/>
            </a:pPr>
            <a:r>
              <a:rPr lang="en-US" dirty="0" err="1"/>
              <a:t>ToDo</a:t>
            </a:r>
            <a:r>
              <a:rPr lang="en-US" dirty="0"/>
              <a:t>: Add correlation coefficient here and if possible also line.</a:t>
            </a:r>
          </a:p>
          <a:p>
            <a:pPr marL="171450" indent="-171450">
              <a:buFont typeface="Arial" panose="020B0604020202020204" pitchFamily="34" charset="0"/>
              <a:buChar char="•"/>
            </a:pPr>
            <a:r>
              <a:rPr lang="en-US" dirty="0"/>
              <a:t>Yes, as you can see here [explain plot and design].  Initially points are spread apart.  With predicted scores closer together.  This is closely related to reliability…</a:t>
            </a:r>
          </a:p>
        </p:txBody>
      </p:sp>
      <p:sp>
        <p:nvSpPr>
          <p:cNvPr id="4" name="Slide Number Placeholder 3"/>
          <p:cNvSpPr>
            <a:spLocks noGrp="1"/>
          </p:cNvSpPr>
          <p:nvPr>
            <p:ph type="sldNum" sz="quarter" idx="5"/>
          </p:nvPr>
        </p:nvSpPr>
        <p:spPr/>
        <p:txBody>
          <a:bodyPr/>
          <a:lstStyle/>
          <a:p>
            <a:fld id="{D4BB6808-D5E6-F74A-AA39-75465AFC7E77}" type="slidenum">
              <a:rPr lang="en-NL" smtClean="0"/>
              <a:t>24</a:t>
            </a:fld>
            <a:endParaRPr lang="en-NL"/>
          </a:p>
        </p:txBody>
      </p:sp>
    </p:spTree>
    <p:extLst>
      <p:ext uri="{BB962C8B-B14F-4D97-AF65-F5344CB8AC3E}">
        <p14:creationId xmlns:p14="http://schemas.microsoft.com/office/powerpoint/2010/main" val="1540735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Add to y-axis task name (on top of test-retest reliability). add task names</a:t>
            </a:r>
          </a:p>
        </p:txBody>
      </p:sp>
      <p:sp>
        <p:nvSpPr>
          <p:cNvPr id="4" name="Slide Number Placeholder 3"/>
          <p:cNvSpPr>
            <a:spLocks noGrp="1"/>
          </p:cNvSpPr>
          <p:nvPr>
            <p:ph type="sldNum" sz="quarter" idx="5"/>
          </p:nvPr>
        </p:nvSpPr>
        <p:spPr/>
        <p:txBody>
          <a:bodyPr/>
          <a:lstStyle/>
          <a:p>
            <a:fld id="{D4BB6808-D5E6-F74A-AA39-75465AFC7E77}" type="slidenum">
              <a:rPr lang="en-NL" smtClean="0"/>
              <a:t>25</a:t>
            </a:fld>
            <a:endParaRPr lang="en-NL"/>
          </a:p>
        </p:txBody>
      </p:sp>
    </p:spTree>
    <p:extLst>
      <p:ext uri="{BB962C8B-B14F-4D97-AF65-F5344CB8AC3E}">
        <p14:creationId xmlns:p14="http://schemas.microsoft.com/office/powerpoint/2010/main" val="2941018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 change prediction</a:t>
            </a:r>
          </a:p>
          <a:p>
            <a:r>
              <a:rPr lang="en-US" dirty="0"/>
              <a:t>Indeed reliability improves for all conditions.</a:t>
            </a:r>
          </a:p>
        </p:txBody>
      </p:sp>
      <p:sp>
        <p:nvSpPr>
          <p:cNvPr id="4" name="Slide Number Placeholder 3"/>
          <p:cNvSpPr>
            <a:spLocks noGrp="1"/>
          </p:cNvSpPr>
          <p:nvPr>
            <p:ph type="sldNum" sz="quarter" idx="5"/>
          </p:nvPr>
        </p:nvSpPr>
        <p:spPr/>
        <p:txBody>
          <a:bodyPr/>
          <a:lstStyle/>
          <a:p>
            <a:fld id="{D4BB6808-D5E6-F74A-AA39-75465AFC7E77}" type="slidenum">
              <a:rPr lang="en-NL" smtClean="0"/>
              <a:t>26</a:t>
            </a:fld>
            <a:endParaRPr lang="en-NL"/>
          </a:p>
        </p:txBody>
      </p:sp>
    </p:spTree>
    <p:extLst>
      <p:ext uri="{BB962C8B-B14F-4D97-AF65-F5344CB8AC3E}">
        <p14:creationId xmlns:p14="http://schemas.microsoft.com/office/powerpoint/2010/main" val="1088828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a:p>
            <a:r>
              <a:rPr lang="en-US"/>
              <a:t>Indeed reliability improves for all conditions.</a:t>
            </a:r>
          </a:p>
        </p:txBody>
      </p:sp>
      <p:sp>
        <p:nvSpPr>
          <p:cNvPr id="4" name="Slide Number Placeholder 3"/>
          <p:cNvSpPr>
            <a:spLocks noGrp="1"/>
          </p:cNvSpPr>
          <p:nvPr>
            <p:ph type="sldNum" sz="quarter" idx="5"/>
          </p:nvPr>
        </p:nvSpPr>
        <p:spPr/>
        <p:txBody>
          <a:bodyPr/>
          <a:lstStyle/>
          <a:p>
            <a:fld id="{D4BB6808-D5E6-F74A-AA39-75465AFC7E77}" type="slidenum">
              <a:rPr lang="en-NL" smtClean="0"/>
              <a:t>27</a:t>
            </a:fld>
            <a:endParaRPr lang="en-NL"/>
          </a:p>
        </p:txBody>
      </p:sp>
    </p:spTree>
    <p:extLst>
      <p:ext uri="{BB962C8B-B14F-4D97-AF65-F5344CB8AC3E}">
        <p14:creationId xmlns:p14="http://schemas.microsoft.com/office/powerpoint/2010/main" val="189347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a:p>
            <a:r>
              <a:rPr lang="en-US"/>
              <a:t>Indeed reliability improves for all conditions.</a:t>
            </a:r>
          </a:p>
        </p:txBody>
      </p:sp>
      <p:sp>
        <p:nvSpPr>
          <p:cNvPr id="4" name="Slide Number Placeholder 3"/>
          <p:cNvSpPr>
            <a:spLocks noGrp="1"/>
          </p:cNvSpPr>
          <p:nvPr>
            <p:ph type="sldNum" sz="quarter" idx="5"/>
          </p:nvPr>
        </p:nvSpPr>
        <p:spPr/>
        <p:txBody>
          <a:bodyPr/>
          <a:lstStyle/>
          <a:p>
            <a:fld id="{D4BB6808-D5E6-F74A-AA39-75465AFC7E77}" type="slidenum">
              <a:rPr lang="en-NL" smtClean="0"/>
              <a:t>28</a:t>
            </a:fld>
            <a:endParaRPr lang="en-NL"/>
          </a:p>
        </p:txBody>
      </p:sp>
    </p:spTree>
    <p:extLst>
      <p:ext uri="{BB962C8B-B14F-4D97-AF65-F5344CB8AC3E}">
        <p14:creationId xmlns:p14="http://schemas.microsoft.com/office/powerpoint/2010/main" val="332098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Perhaps add median task reliability line to plot</a:t>
            </a:r>
          </a:p>
        </p:txBody>
      </p:sp>
      <p:sp>
        <p:nvSpPr>
          <p:cNvPr id="4" name="Slide Number Placeholder 3"/>
          <p:cNvSpPr>
            <a:spLocks noGrp="1"/>
          </p:cNvSpPr>
          <p:nvPr>
            <p:ph type="sldNum" sz="quarter" idx="5"/>
          </p:nvPr>
        </p:nvSpPr>
        <p:spPr/>
        <p:txBody>
          <a:bodyPr/>
          <a:lstStyle/>
          <a:p>
            <a:fld id="{D4BB6808-D5E6-F74A-AA39-75465AFC7E77}" type="slidenum">
              <a:rPr lang="en-NL" smtClean="0"/>
              <a:t>29</a:t>
            </a:fld>
            <a:endParaRPr lang="en-NL"/>
          </a:p>
        </p:txBody>
      </p:sp>
    </p:spTree>
    <p:extLst>
      <p:ext uri="{BB962C8B-B14F-4D97-AF65-F5344CB8AC3E}">
        <p14:creationId xmlns:p14="http://schemas.microsoft.com/office/powerpoint/2010/main" val="2271951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L" dirty="0"/>
              <a:t>Part of larger project funded by the German Research Foundation </a:t>
            </a:r>
          </a:p>
          <a:p>
            <a:pPr marL="171450" indent="-171450">
              <a:buFont typeface="Arial" panose="020B0604020202020204" pitchFamily="34" charset="0"/>
              <a:buChar char="•"/>
            </a:pPr>
            <a:r>
              <a:rPr lang="en-NL" dirty="0"/>
              <a:t>Involving three sites</a:t>
            </a:r>
          </a:p>
          <a:p>
            <a:pPr marL="628650" lvl="1" indent="-171450">
              <a:buFont typeface="Arial" panose="020B0604020202020204" pitchFamily="34" charset="0"/>
              <a:buChar char="•"/>
            </a:pPr>
            <a:r>
              <a:rPr lang="en-NL" dirty="0"/>
              <a:t>Technical University Dresden</a:t>
            </a:r>
          </a:p>
          <a:p>
            <a:pPr marL="628650" lvl="1" indent="-171450">
              <a:buFont typeface="Arial" panose="020B0604020202020204" pitchFamily="34" charset="0"/>
              <a:buChar char="•"/>
            </a:pPr>
            <a:r>
              <a:rPr lang="en-NL" dirty="0"/>
              <a:t>Central institute of mental health mannheim</a:t>
            </a:r>
          </a:p>
          <a:p>
            <a:pPr marL="628650" lvl="1" indent="-171450">
              <a:buFont typeface="Arial" panose="020B0604020202020204" pitchFamily="34" charset="0"/>
              <a:buChar char="•"/>
            </a:pPr>
            <a:r>
              <a:rPr lang="en-NL" dirty="0"/>
              <a:t>Charite Berlin (current speaker Prof Heinz)</a:t>
            </a:r>
          </a:p>
          <a:p>
            <a:pPr marL="171450" lvl="0" indent="-171450">
              <a:buFont typeface="Arial" panose="020B0604020202020204" pitchFamily="34" charset="0"/>
              <a:buChar char="•"/>
            </a:pPr>
            <a:r>
              <a:rPr lang="en-NL" dirty="0"/>
              <a:t>Focus is on losing and regaining control …</a:t>
            </a:r>
          </a:p>
        </p:txBody>
      </p:sp>
      <p:sp>
        <p:nvSpPr>
          <p:cNvPr id="4" name="Slide Number Placeholder 3"/>
          <p:cNvSpPr>
            <a:spLocks noGrp="1"/>
          </p:cNvSpPr>
          <p:nvPr>
            <p:ph type="sldNum" sz="quarter" idx="5"/>
          </p:nvPr>
        </p:nvSpPr>
        <p:spPr/>
        <p:txBody>
          <a:bodyPr/>
          <a:lstStyle/>
          <a:p>
            <a:fld id="{D4BB6808-D5E6-F74A-AA39-75465AFC7E77}" type="slidenum">
              <a:rPr lang="en-NL" smtClean="0"/>
              <a:t>3</a:t>
            </a:fld>
            <a:endParaRPr lang="en-NL"/>
          </a:p>
        </p:txBody>
      </p:sp>
    </p:spTree>
    <p:extLst>
      <p:ext uri="{BB962C8B-B14F-4D97-AF65-F5344CB8AC3E}">
        <p14:creationId xmlns:p14="http://schemas.microsoft.com/office/powerpoint/2010/main" val="213425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32</a:t>
            </a:fld>
            <a:endParaRPr lang="en-NL"/>
          </a:p>
        </p:txBody>
      </p:sp>
    </p:spTree>
    <p:extLst>
      <p:ext uri="{BB962C8B-B14F-4D97-AF65-F5344CB8AC3E}">
        <p14:creationId xmlns:p14="http://schemas.microsoft.com/office/powerpoint/2010/main" val="3538694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 change prediction</a:t>
            </a:r>
          </a:p>
          <a:p>
            <a:r>
              <a:rPr lang="en-US" dirty="0"/>
              <a:t>Indeed reliability improves for all conditions.</a:t>
            </a:r>
          </a:p>
        </p:txBody>
      </p:sp>
      <p:sp>
        <p:nvSpPr>
          <p:cNvPr id="4" name="Slide Number Placeholder 3"/>
          <p:cNvSpPr>
            <a:spLocks noGrp="1"/>
          </p:cNvSpPr>
          <p:nvPr>
            <p:ph type="sldNum" sz="quarter" idx="5"/>
          </p:nvPr>
        </p:nvSpPr>
        <p:spPr/>
        <p:txBody>
          <a:bodyPr/>
          <a:lstStyle/>
          <a:p>
            <a:fld id="{D4BB6808-D5E6-F74A-AA39-75465AFC7E77}" type="slidenum">
              <a:rPr lang="en-NL" smtClean="0"/>
              <a:t>33</a:t>
            </a:fld>
            <a:endParaRPr lang="en-NL"/>
          </a:p>
        </p:txBody>
      </p:sp>
    </p:spTree>
    <p:extLst>
      <p:ext uri="{BB962C8B-B14F-4D97-AF65-F5344CB8AC3E}">
        <p14:creationId xmlns:p14="http://schemas.microsoft.com/office/powerpoint/2010/main" val="2065740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 change prediction</a:t>
            </a:r>
          </a:p>
          <a:p>
            <a:r>
              <a:rPr lang="en-US" dirty="0"/>
              <a:t>Indeed reliability improves for all conditions.</a:t>
            </a:r>
          </a:p>
        </p:txBody>
      </p:sp>
      <p:sp>
        <p:nvSpPr>
          <p:cNvPr id="4" name="Slide Number Placeholder 3"/>
          <p:cNvSpPr>
            <a:spLocks noGrp="1"/>
          </p:cNvSpPr>
          <p:nvPr>
            <p:ph type="sldNum" sz="quarter" idx="5"/>
          </p:nvPr>
        </p:nvSpPr>
        <p:spPr/>
        <p:txBody>
          <a:bodyPr/>
          <a:lstStyle/>
          <a:p>
            <a:fld id="{D4BB6808-D5E6-F74A-AA39-75465AFC7E77}" type="slidenum">
              <a:rPr lang="en-NL" smtClean="0"/>
              <a:t>34</a:t>
            </a:fld>
            <a:endParaRPr lang="en-NL"/>
          </a:p>
        </p:txBody>
      </p:sp>
    </p:spTree>
    <p:extLst>
      <p:ext uri="{BB962C8B-B14F-4D97-AF65-F5344CB8AC3E}">
        <p14:creationId xmlns:p14="http://schemas.microsoft.com/office/powerpoint/2010/main" val="3381420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 change prediction</a:t>
            </a:r>
          </a:p>
          <a:p>
            <a:r>
              <a:rPr lang="en-US" dirty="0"/>
              <a:t>Indeed reliability improves for all conditions.</a:t>
            </a:r>
          </a:p>
        </p:txBody>
      </p:sp>
      <p:sp>
        <p:nvSpPr>
          <p:cNvPr id="4" name="Slide Number Placeholder 3"/>
          <p:cNvSpPr>
            <a:spLocks noGrp="1"/>
          </p:cNvSpPr>
          <p:nvPr>
            <p:ph type="sldNum" sz="quarter" idx="5"/>
          </p:nvPr>
        </p:nvSpPr>
        <p:spPr/>
        <p:txBody>
          <a:bodyPr/>
          <a:lstStyle/>
          <a:p>
            <a:fld id="{D4BB6808-D5E6-F74A-AA39-75465AFC7E77}" type="slidenum">
              <a:rPr lang="en-NL" smtClean="0"/>
              <a:t>35</a:t>
            </a:fld>
            <a:endParaRPr lang="en-NL"/>
          </a:p>
        </p:txBody>
      </p:sp>
    </p:spTree>
    <p:extLst>
      <p:ext uri="{BB962C8B-B14F-4D97-AF65-F5344CB8AC3E}">
        <p14:creationId xmlns:p14="http://schemas.microsoft.com/office/powerpoint/2010/main" val="737591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a:t>
            </a:r>
          </a:p>
          <a:p>
            <a:r>
              <a:rPr lang="en-US" dirty="0"/>
              <a:t>Plot this in a way that emphasizes the relationship between session and residual variance </a:t>
            </a:r>
          </a:p>
          <a:p>
            <a:endParaRPr lang="en-US" dirty="0"/>
          </a:p>
          <a:p>
            <a:r>
              <a:rPr lang="en-US" dirty="0"/>
              <a:t>Indeed reliability improves for all conditions.</a:t>
            </a:r>
          </a:p>
        </p:txBody>
      </p:sp>
      <p:sp>
        <p:nvSpPr>
          <p:cNvPr id="4" name="Slide Number Placeholder 3"/>
          <p:cNvSpPr>
            <a:spLocks noGrp="1"/>
          </p:cNvSpPr>
          <p:nvPr>
            <p:ph type="sldNum" sz="quarter" idx="5"/>
          </p:nvPr>
        </p:nvSpPr>
        <p:spPr/>
        <p:txBody>
          <a:bodyPr/>
          <a:lstStyle/>
          <a:p>
            <a:fld id="{D4BB6808-D5E6-F74A-AA39-75465AFC7E77}" type="slidenum">
              <a:rPr lang="en-NL" smtClean="0"/>
              <a:t>36</a:t>
            </a:fld>
            <a:endParaRPr lang="en-NL"/>
          </a:p>
        </p:txBody>
      </p:sp>
    </p:spTree>
    <p:extLst>
      <p:ext uri="{BB962C8B-B14F-4D97-AF65-F5344CB8AC3E}">
        <p14:creationId xmlns:p14="http://schemas.microsoft.com/office/powerpoint/2010/main" val="1580748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a:p>
            <a:r>
              <a:rPr lang="en-US"/>
              <a:t>Indeed reliability improves for all conditions.</a:t>
            </a:r>
          </a:p>
        </p:txBody>
      </p:sp>
      <p:sp>
        <p:nvSpPr>
          <p:cNvPr id="4" name="Slide Number Placeholder 3"/>
          <p:cNvSpPr>
            <a:spLocks noGrp="1"/>
          </p:cNvSpPr>
          <p:nvPr>
            <p:ph type="sldNum" sz="quarter" idx="5"/>
          </p:nvPr>
        </p:nvSpPr>
        <p:spPr/>
        <p:txBody>
          <a:bodyPr/>
          <a:lstStyle/>
          <a:p>
            <a:fld id="{D4BB6808-D5E6-F74A-AA39-75465AFC7E77}" type="slidenum">
              <a:rPr lang="en-NL" smtClean="0"/>
              <a:t>37</a:t>
            </a:fld>
            <a:endParaRPr lang="en-NL"/>
          </a:p>
        </p:txBody>
      </p:sp>
    </p:spTree>
    <p:extLst>
      <p:ext uri="{BB962C8B-B14F-4D97-AF65-F5344CB8AC3E}">
        <p14:creationId xmlns:p14="http://schemas.microsoft.com/office/powerpoint/2010/main" val="1370484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38</a:t>
            </a:fld>
            <a:endParaRPr lang="en-NL"/>
          </a:p>
        </p:txBody>
      </p:sp>
    </p:spTree>
    <p:extLst>
      <p:ext uri="{BB962C8B-B14F-4D97-AF65-F5344CB8AC3E}">
        <p14:creationId xmlns:p14="http://schemas.microsoft.com/office/powerpoint/2010/main" val="361392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39</a:t>
            </a:fld>
            <a:endParaRPr lang="en-NL"/>
          </a:p>
        </p:txBody>
      </p:sp>
    </p:spTree>
    <p:extLst>
      <p:ext uri="{BB962C8B-B14F-4D97-AF65-F5344CB8AC3E}">
        <p14:creationId xmlns:p14="http://schemas.microsoft.com/office/powerpoint/2010/main" val="2544389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40</a:t>
            </a:fld>
            <a:endParaRPr lang="en-NL"/>
          </a:p>
        </p:txBody>
      </p:sp>
    </p:spTree>
    <p:extLst>
      <p:ext uri="{BB962C8B-B14F-4D97-AF65-F5344CB8AC3E}">
        <p14:creationId xmlns:p14="http://schemas.microsoft.com/office/powerpoint/2010/main" val="3360465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41</a:t>
            </a:fld>
            <a:endParaRPr lang="en-NL"/>
          </a:p>
        </p:txBody>
      </p:sp>
    </p:spTree>
    <p:extLst>
      <p:ext uri="{BB962C8B-B14F-4D97-AF65-F5344CB8AC3E}">
        <p14:creationId xmlns:p14="http://schemas.microsoft.com/office/powerpoint/2010/main" val="4014477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BB6808-D5E6-F74A-AA39-75465AFC7E77}" type="slidenum">
              <a:rPr lang="en-NL" smtClean="0"/>
              <a:t>4</a:t>
            </a:fld>
            <a:endParaRPr lang="en-NL"/>
          </a:p>
        </p:txBody>
      </p:sp>
    </p:spTree>
    <p:extLst>
      <p:ext uri="{BB962C8B-B14F-4D97-AF65-F5344CB8AC3E}">
        <p14:creationId xmlns:p14="http://schemas.microsoft.com/office/powerpoint/2010/main" val="920000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42</a:t>
            </a:fld>
            <a:endParaRPr lang="en-NL"/>
          </a:p>
        </p:txBody>
      </p:sp>
    </p:spTree>
    <p:extLst>
      <p:ext uri="{BB962C8B-B14F-4D97-AF65-F5344CB8AC3E}">
        <p14:creationId xmlns:p14="http://schemas.microsoft.com/office/powerpoint/2010/main" val="3453686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43</a:t>
            </a:fld>
            <a:endParaRPr lang="en-NL"/>
          </a:p>
        </p:txBody>
      </p:sp>
    </p:spTree>
    <p:extLst>
      <p:ext uri="{BB962C8B-B14F-4D97-AF65-F5344CB8AC3E}">
        <p14:creationId xmlns:p14="http://schemas.microsoft.com/office/powerpoint/2010/main" val="4088550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44</a:t>
            </a:fld>
            <a:endParaRPr lang="en-NL"/>
          </a:p>
        </p:txBody>
      </p:sp>
    </p:spTree>
    <p:extLst>
      <p:ext uri="{BB962C8B-B14F-4D97-AF65-F5344CB8AC3E}">
        <p14:creationId xmlns:p14="http://schemas.microsoft.com/office/powerpoint/2010/main" val="1008509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45</a:t>
            </a:fld>
            <a:endParaRPr lang="en-NL"/>
          </a:p>
        </p:txBody>
      </p:sp>
    </p:spTree>
    <p:extLst>
      <p:ext uri="{BB962C8B-B14F-4D97-AF65-F5344CB8AC3E}">
        <p14:creationId xmlns:p14="http://schemas.microsoft.com/office/powerpoint/2010/main" val="3020845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46</a:t>
            </a:fld>
            <a:endParaRPr lang="en-NL"/>
          </a:p>
        </p:txBody>
      </p:sp>
    </p:spTree>
    <p:extLst>
      <p:ext uri="{BB962C8B-B14F-4D97-AF65-F5344CB8AC3E}">
        <p14:creationId xmlns:p14="http://schemas.microsoft.com/office/powerpoint/2010/main" val="40090057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47</a:t>
            </a:fld>
            <a:endParaRPr lang="en-NL"/>
          </a:p>
        </p:txBody>
      </p:sp>
    </p:spTree>
    <p:extLst>
      <p:ext uri="{BB962C8B-B14F-4D97-AF65-F5344CB8AC3E}">
        <p14:creationId xmlns:p14="http://schemas.microsoft.com/office/powerpoint/2010/main" val="2284377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a:t>
            </a:r>
          </a:p>
          <a:p>
            <a:pPr marL="171450" indent="-171450">
              <a:buFontTx/>
              <a:buChar char="-"/>
            </a:pPr>
            <a:r>
              <a:rPr lang="en-US" dirty="0"/>
              <a:t>Add average drinking per drinking day</a:t>
            </a:r>
          </a:p>
          <a:p>
            <a:pPr marL="171450" indent="-171450">
              <a:buFontTx/>
              <a:buChar char="-"/>
            </a:pPr>
            <a:r>
              <a:rPr lang="en-US" dirty="0"/>
              <a:t>Correlation between different months of EMA drinking </a:t>
            </a:r>
          </a:p>
          <a:p>
            <a:pPr marL="171450" indent="-171450">
              <a:buFontTx/>
              <a:buChar char="-"/>
            </a:pPr>
            <a:r>
              <a:rPr lang="en-US" dirty="0"/>
              <a:t>Add drinking days (both retrospective and prospective)</a:t>
            </a:r>
          </a:p>
          <a:p>
            <a:pPr marL="171450" indent="-171450">
              <a:buFontTx/>
              <a:buChar char="-"/>
            </a:pPr>
            <a:r>
              <a:rPr lang="en-US" dirty="0"/>
              <a:t>How exactly is the last three months question phrased?</a:t>
            </a:r>
          </a:p>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48</a:t>
            </a:fld>
            <a:endParaRPr lang="en-NL"/>
          </a:p>
        </p:txBody>
      </p:sp>
    </p:spTree>
    <p:extLst>
      <p:ext uri="{BB962C8B-B14F-4D97-AF65-F5344CB8AC3E}">
        <p14:creationId xmlns:p14="http://schemas.microsoft.com/office/powerpoint/2010/main" val="3893352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a:t>
            </a:r>
          </a:p>
          <a:p>
            <a:pPr marL="171450" indent="-171450">
              <a:buFontTx/>
              <a:buChar char="-"/>
            </a:pPr>
            <a:r>
              <a:rPr lang="en-US" dirty="0"/>
              <a:t>Add average drinking per drinking day</a:t>
            </a:r>
          </a:p>
          <a:p>
            <a:pPr marL="171450" indent="-171450">
              <a:buFontTx/>
              <a:buChar char="-"/>
            </a:pPr>
            <a:r>
              <a:rPr lang="en-US" dirty="0"/>
              <a:t>Correlation between different months of EMA drinking </a:t>
            </a:r>
          </a:p>
          <a:p>
            <a:pPr marL="171450" indent="-171450">
              <a:buFontTx/>
              <a:buChar char="-"/>
            </a:pPr>
            <a:r>
              <a:rPr lang="en-US" dirty="0"/>
              <a:t>Add drinking days (both retrospective and prospective)</a:t>
            </a:r>
          </a:p>
          <a:p>
            <a:pPr marL="171450" indent="-171450">
              <a:buFontTx/>
              <a:buChar char="-"/>
            </a:pPr>
            <a:r>
              <a:rPr lang="en-US" dirty="0"/>
              <a:t>How exactly is the last three months question phrased?</a:t>
            </a:r>
          </a:p>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49</a:t>
            </a:fld>
            <a:endParaRPr lang="en-NL"/>
          </a:p>
        </p:txBody>
      </p:sp>
    </p:spTree>
    <p:extLst>
      <p:ext uri="{BB962C8B-B14F-4D97-AF65-F5344CB8AC3E}">
        <p14:creationId xmlns:p14="http://schemas.microsoft.com/office/powerpoint/2010/main" val="1623935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50</a:t>
            </a:fld>
            <a:endParaRPr lang="en-NL"/>
          </a:p>
        </p:txBody>
      </p:sp>
    </p:spTree>
    <p:extLst>
      <p:ext uri="{BB962C8B-B14F-4D97-AF65-F5344CB8AC3E}">
        <p14:creationId xmlns:p14="http://schemas.microsoft.com/office/powerpoint/2010/main" val="3442367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51</a:t>
            </a:fld>
            <a:endParaRPr lang="en-NL"/>
          </a:p>
        </p:txBody>
      </p:sp>
    </p:spTree>
    <p:extLst>
      <p:ext uri="{BB962C8B-B14F-4D97-AF65-F5344CB8AC3E}">
        <p14:creationId xmlns:p14="http://schemas.microsoft.com/office/powerpoint/2010/main" val="4058685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BB6808-D5E6-F74A-AA39-75465AFC7E77}" type="slidenum">
              <a:rPr lang="en-NL" smtClean="0"/>
              <a:t>5</a:t>
            </a:fld>
            <a:endParaRPr lang="en-NL"/>
          </a:p>
        </p:txBody>
      </p:sp>
    </p:spTree>
    <p:extLst>
      <p:ext uri="{BB962C8B-B14F-4D97-AF65-F5344CB8AC3E}">
        <p14:creationId xmlns:p14="http://schemas.microsoft.com/office/powerpoint/2010/main" val="107822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52</a:t>
            </a:fld>
            <a:endParaRPr lang="en-NL"/>
          </a:p>
        </p:txBody>
      </p:sp>
    </p:spTree>
    <p:extLst>
      <p:ext uri="{BB962C8B-B14F-4D97-AF65-F5344CB8AC3E}">
        <p14:creationId xmlns:p14="http://schemas.microsoft.com/office/powerpoint/2010/main" val="18488023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53</a:t>
            </a:fld>
            <a:endParaRPr lang="en-NL"/>
          </a:p>
        </p:txBody>
      </p:sp>
    </p:spTree>
    <p:extLst>
      <p:ext uri="{BB962C8B-B14F-4D97-AF65-F5344CB8AC3E}">
        <p14:creationId xmlns:p14="http://schemas.microsoft.com/office/powerpoint/2010/main" val="2525824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toDo</a:t>
            </a:r>
            <a:r>
              <a:rPr lang="en-US"/>
              <a:t> if possible add drinking (but not necessary)</a:t>
            </a:r>
          </a:p>
          <a:p>
            <a:r>
              <a:rPr lang="en-US" err="1"/>
              <a:t>ToDo</a:t>
            </a:r>
            <a:r>
              <a:rPr lang="en-US"/>
              <a:t>: Perhaps also say that it’s nice that on the one hand the longitudinal data makes tasks potentially less reliable, but it also makes it possible to collect more data and make tasks more reliable.</a:t>
            </a:r>
          </a:p>
          <a:p>
            <a:endParaRPr lang="en-US"/>
          </a:p>
          <a:p>
            <a:r>
              <a:rPr lang="en-US"/>
              <a:t>[</a:t>
            </a:r>
            <a:r>
              <a:rPr lang="en-US" err="1"/>
              <a:t>todo</a:t>
            </a:r>
            <a:r>
              <a:rPr lang="en-US"/>
              <a:t>: Add a picture for each summary point]</a:t>
            </a:r>
          </a:p>
        </p:txBody>
      </p:sp>
      <p:sp>
        <p:nvSpPr>
          <p:cNvPr id="4" name="Slide Number Placeholder 3"/>
          <p:cNvSpPr>
            <a:spLocks noGrp="1"/>
          </p:cNvSpPr>
          <p:nvPr>
            <p:ph type="sldNum" sz="quarter" idx="5"/>
          </p:nvPr>
        </p:nvSpPr>
        <p:spPr/>
        <p:txBody>
          <a:bodyPr/>
          <a:lstStyle/>
          <a:p>
            <a:fld id="{D4BB6808-D5E6-F74A-AA39-75465AFC7E77}" type="slidenum">
              <a:rPr lang="en-NL" smtClean="0"/>
              <a:t>54</a:t>
            </a:fld>
            <a:endParaRPr lang="en-NL"/>
          </a:p>
        </p:txBody>
      </p:sp>
    </p:spTree>
    <p:extLst>
      <p:ext uri="{BB962C8B-B14F-4D97-AF65-F5344CB8AC3E}">
        <p14:creationId xmlns:p14="http://schemas.microsoft.com/office/powerpoint/2010/main" val="710200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toDo</a:t>
            </a:r>
            <a:r>
              <a:rPr lang="en-US"/>
              <a:t> if possible add drinking (but not necessary)</a:t>
            </a:r>
          </a:p>
          <a:p>
            <a:r>
              <a:rPr lang="en-US" err="1"/>
              <a:t>ToDo</a:t>
            </a:r>
            <a:r>
              <a:rPr lang="en-US"/>
              <a:t>: Perhaps also say that it’s nice that on the one hand the longitudinal data makes tasks potentially less reliable, but it also makes it possible to collect more data and make tasks more reliable.</a:t>
            </a:r>
          </a:p>
          <a:p>
            <a:endParaRPr lang="en-US"/>
          </a:p>
          <a:p>
            <a:r>
              <a:rPr lang="en-US"/>
              <a:t>[</a:t>
            </a:r>
            <a:r>
              <a:rPr lang="en-US" err="1"/>
              <a:t>todo</a:t>
            </a:r>
            <a:r>
              <a:rPr lang="en-US"/>
              <a:t>: Add a picture for each summary point]</a:t>
            </a:r>
          </a:p>
        </p:txBody>
      </p:sp>
      <p:sp>
        <p:nvSpPr>
          <p:cNvPr id="4" name="Slide Number Placeholder 3"/>
          <p:cNvSpPr>
            <a:spLocks noGrp="1"/>
          </p:cNvSpPr>
          <p:nvPr>
            <p:ph type="sldNum" sz="quarter" idx="5"/>
          </p:nvPr>
        </p:nvSpPr>
        <p:spPr/>
        <p:txBody>
          <a:bodyPr/>
          <a:lstStyle/>
          <a:p>
            <a:fld id="{D4BB6808-D5E6-F74A-AA39-75465AFC7E77}" type="slidenum">
              <a:rPr lang="en-NL" smtClean="0"/>
              <a:t>55</a:t>
            </a:fld>
            <a:endParaRPr lang="en-NL"/>
          </a:p>
        </p:txBody>
      </p:sp>
    </p:spTree>
    <p:extLst>
      <p:ext uri="{BB962C8B-B14F-4D97-AF65-F5344CB8AC3E}">
        <p14:creationId xmlns:p14="http://schemas.microsoft.com/office/powerpoint/2010/main" val="671138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 change prediction</a:t>
            </a:r>
          </a:p>
          <a:p>
            <a:r>
              <a:rPr lang="en-US" dirty="0"/>
              <a:t>Indeed reliability improves for all conditions.</a:t>
            </a:r>
          </a:p>
        </p:txBody>
      </p:sp>
      <p:sp>
        <p:nvSpPr>
          <p:cNvPr id="4" name="Slide Number Placeholder 3"/>
          <p:cNvSpPr>
            <a:spLocks noGrp="1"/>
          </p:cNvSpPr>
          <p:nvPr>
            <p:ph type="sldNum" sz="quarter" idx="5"/>
          </p:nvPr>
        </p:nvSpPr>
        <p:spPr/>
        <p:txBody>
          <a:bodyPr/>
          <a:lstStyle/>
          <a:p>
            <a:fld id="{D4BB6808-D5E6-F74A-AA39-75465AFC7E77}" type="slidenum">
              <a:rPr lang="en-NL" smtClean="0"/>
              <a:t>56</a:t>
            </a:fld>
            <a:endParaRPr lang="en-NL"/>
          </a:p>
        </p:txBody>
      </p:sp>
    </p:spTree>
    <p:extLst>
      <p:ext uri="{BB962C8B-B14F-4D97-AF65-F5344CB8AC3E}">
        <p14:creationId xmlns:p14="http://schemas.microsoft.com/office/powerpoint/2010/main" val="24285812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conclude that reliability is improved when modelling all data at once.  But is this always a good thing:</a:t>
            </a:r>
          </a:p>
          <a:p>
            <a:endParaRPr lang="en-US"/>
          </a:p>
          <a:p>
            <a:r>
              <a:rPr lang="en-US"/>
              <a:t>So far in the examples, we assumed that the change in scores was driven by measurement error.  But what if the change is not caused by measurement error but by an actual change in the weight (perhaps the cat ate a lot of lasagna the day before).</a:t>
            </a:r>
          </a:p>
          <a:p>
            <a:endParaRPr lang="en-US"/>
          </a:p>
          <a:p>
            <a:r>
              <a:rPr lang="en-US"/>
              <a:t>We can check the impact of different sources of variance in our task…</a:t>
            </a:r>
          </a:p>
          <a:p>
            <a:endParaRPr lang="en-US"/>
          </a:p>
          <a:p>
            <a:endParaRPr lang="en-US"/>
          </a:p>
        </p:txBody>
      </p:sp>
      <p:sp>
        <p:nvSpPr>
          <p:cNvPr id="4" name="Slide Number Placeholder 3"/>
          <p:cNvSpPr>
            <a:spLocks noGrp="1"/>
          </p:cNvSpPr>
          <p:nvPr>
            <p:ph type="sldNum" sz="quarter" idx="5"/>
          </p:nvPr>
        </p:nvSpPr>
        <p:spPr/>
        <p:txBody>
          <a:bodyPr/>
          <a:lstStyle/>
          <a:p>
            <a:fld id="{D4BB6808-D5E6-F74A-AA39-75465AFC7E77}" type="slidenum">
              <a:rPr lang="en-NL" smtClean="0"/>
              <a:t>57</a:t>
            </a:fld>
            <a:endParaRPr lang="en-NL"/>
          </a:p>
        </p:txBody>
      </p:sp>
    </p:spTree>
    <p:extLst>
      <p:ext uri="{BB962C8B-B14F-4D97-AF65-F5344CB8AC3E}">
        <p14:creationId xmlns:p14="http://schemas.microsoft.com/office/powerpoint/2010/main" val="16856137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ToDo</a:t>
            </a:r>
            <a:r>
              <a:rPr lang="en-US"/>
              <a:t> replace with loss condition, so the session does not completely disappear</a:t>
            </a:r>
          </a:p>
          <a:p>
            <a:endParaRPr lang="en-US"/>
          </a:p>
          <a:p>
            <a:r>
              <a:rPr lang="en-US"/>
              <a:t>Show that session variance does not disappear completely.</a:t>
            </a:r>
          </a:p>
          <a:p>
            <a:endParaRPr lang="en-US"/>
          </a:p>
          <a:p>
            <a:r>
              <a:rPr lang="en-US"/>
              <a:t>And it shows that while there is a lot of measurement error with the aggregation scores, there is significantly less with the predicted scores (session variance is low as expected because tasks are close to each other.)</a:t>
            </a:r>
          </a:p>
          <a:p>
            <a:endParaRPr lang="en-US"/>
          </a:p>
          <a:p>
            <a:r>
              <a:rPr lang="en-US"/>
              <a:t>if somebody asks about the relative change, this is something that we have to look into.</a:t>
            </a:r>
          </a:p>
          <a:p>
            <a:endParaRPr lang="en-US"/>
          </a:p>
          <a:p>
            <a:endParaRPr lang="en-US"/>
          </a:p>
        </p:txBody>
      </p:sp>
      <p:sp>
        <p:nvSpPr>
          <p:cNvPr id="4" name="Slide Number Placeholder 3"/>
          <p:cNvSpPr>
            <a:spLocks noGrp="1"/>
          </p:cNvSpPr>
          <p:nvPr>
            <p:ph type="sldNum" sz="quarter" idx="5"/>
          </p:nvPr>
        </p:nvSpPr>
        <p:spPr/>
        <p:txBody>
          <a:bodyPr/>
          <a:lstStyle/>
          <a:p>
            <a:fld id="{D4BB6808-D5E6-F74A-AA39-75465AFC7E77}" type="slidenum">
              <a:rPr lang="en-NL" smtClean="0"/>
              <a:t>58</a:t>
            </a:fld>
            <a:endParaRPr lang="en-NL"/>
          </a:p>
        </p:txBody>
      </p:sp>
    </p:spTree>
    <p:extLst>
      <p:ext uri="{BB962C8B-B14F-4D97-AF65-F5344CB8AC3E}">
        <p14:creationId xmlns:p14="http://schemas.microsoft.com/office/powerpoint/2010/main" val="8523324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Show that session variance does not disappear completely.</a:t>
            </a:r>
          </a:p>
          <a:p>
            <a:endParaRPr lang="en-US" dirty="0"/>
          </a:p>
          <a:p>
            <a:r>
              <a:rPr lang="en-US" dirty="0"/>
              <a:t>And it shows that while there is a lot of measurement error with the aggregation scores, there is significantly less with the predicted scores (session variance is low as expected because tasks are close to each other.)</a:t>
            </a:r>
          </a:p>
          <a:p>
            <a:endParaRPr lang="en-US" dirty="0"/>
          </a:p>
          <a:p>
            <a:r>
              <a:rPr lang="en-US" dirty="0"/>
              <a:t>if somebody asks about the relative change, this is something that we have to look into.</a:t>
            </a:r>
          </a:p>
          <a:p>
            <a:endParaRPr lang="en-US" dirty="0"/>
          </a:p>
          <a:p>
            <a:endParaRPr lang="en-US" dirty="0"/>
          </a:p>
          <a:p>
            <a:r>
              <a:rPr lang="en-US" dirty="0" err="1"/>
              <a:t>todo</a:t>
            </a:r>
            <a:r>
              <a:rPr lang="en-US" dirty="0"/>
              <a:t>: be </a:t>
            </a:r>
            <a:r>
              <a:rPr lang="en-US" dirty="0" err="1"/>
              <a:t>abit</a:t>
            </a:r>
            <a:r>
              <a:rPr lang="en-US" dirty="0"/>
              <a:t> more </a:t>
            </a:r>
            <a:r>
              <a:rPr lang="en-US" dirty="0" err="1"/>
              <a:t>carefoul</a:t>
            </a:r>
            <a:r>
              <a:rPr lang="en-US" dirty="0"/>
              <a:t> in </a:t>
            </a:r>
            <a:r>
              <a:rPr lang="en-US" dirty="0" err="1"/>
              <a:t>concluses</a:t>
            </a:r>
            <a:r>
              <a:rPr lang="en-US" dirty="0"/>
              <a:t> : this suggests</a:t>
            </a:r>
          </a:p>
        </p:txBody>
      </p:sp>
      <p:sp>
        <p:nvSpPr>
          <p:cNvPr id="4" name="Slide Number Placeholder 3"/>
          <p:cNvSpPr>
            <a:spLocks noGrp="1"/>
          </p:cNvSpPr>
          <p:nvPr>
            <p:ph type="sldNum" sz="quarter" idx="5"/>
          </p:nvPr>
        </p:nvSpPr>
        <p:spPr/>
        <p:txBody>
          <a:bodyPr/>
          <a:lstStyle/>
          <a:p>
            <a:fld id="{D4BB6808-D5E6-F74A-AA39-75465AFC7E77}" type="slidenum">
              <a:rPr lang="en-NL" smtClean="0"/>
              <a:t>59</a:t>
            </a:fld>
            <a:endParaRPr lang="en-NL"/>
          </a:p>
        </p:txBody>
      </p:sp>
    </p:spTree>
    <p:extLst>
      <p:ext uri="{BB962C8B-B14F-4D97-AF65-F5344CB8AC3E}">
        <p14:creationId xmlns:p14="http://schemas.microsoft.com/office/powerpoint/2010/main" val="726018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now moving to drinking data.</a:t>
            </a:r>
          </a:p>
          <a:p>
            <a:endParaRPr lang="en-US" dirty="0"/>
          </a:p>
          <a:p>
            <a:r>
              <a:rPr lang="en-US" dirty="0"/>
              <a:t>Show the plot from Deeken et al. in prep. -&gt; Which also shows that drinking data is much more challenging</a:t>
            </a:r>
          </a:p>
          <a:p>
            <a:endParaRPr lang="en-US" dirty="0"/>
          </a:p>
          <a:p>
            <a:r>
              <a:rPr lang="en-US" dirty="0"/>
              <a:t>As you can see it’s much more challenging.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Mention sample -&gt; We have x cross-sectional, and so many longitudinally, but unfortunately analysis is still work in progress (I would have like to show you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ToDo</a:t>
            </a:r>
            <a:r>
              <a:rPr lang="en-US" dirty="0"/>
              <a:t>: Add reference ; “Because I don’t have any…, I will share some other” Add that the weekly pattern interacts with AUD severity (becomes lower with higher AUD severity; from Deeken paper) perhaps also add the AUD plot </a:t>
            </a:r>
          </a:p>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60</a:t>
            </a:fld>
            <a:endParaRPr lang="en-NL"/>
          </a:p>
        </p:txBody>
      </p:sp>
    </p:spTree>
    <p:extLst>
      <p:ext uri="{BB962C8B-B14F-4D97-AF65-F5344CB8AC3E}">
        <p14:creationId xmlns:p14="http://schemas.microsoft.com/office/powerpoint/2010/main" val="11459324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now moving to drinking data.</a:t>
            </a:r>
          </a:p>
          <a:p>
            <a:endParaRPr lang="en-US"/>
          </a:p>
          <a:p>
            <a:r>
              <a:rPr lang="en-US"/>
              <a:t>Show the plot from Deeken et al. in prep. -&gt; Which also shows that drinking data is much more challenging</a:t>
            </a:r>
          </a:p>
          <a:p>
            <a:endParaRPr lang="en-US"/>
          </a:p>
          <a:p>
            <a:r>
              <a:rPr lang="en-US"/>
              <a:t>As you can see it’s much more challenging.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Mention sample -&gt; We have x cross-sectional, and so many longitudinally, but unfortunately analysis is still work in progress (I would have like to show you more). </a:t>
            </a:r>
          </a:p>
          <a:p>
            <a:endParaRPr lang="en-US"/>
          </a:p>
        </p:txBody>
      </p:sp>
      <p:sp>
        <p:nvSpPr>
          <p:cNvPr id="4" name="Slide Number Placeholder 3"/>
          <p:cNvSpPr>
            <a:spLocks noGrp="1"/>
          </p:cNvSpPr>
          <p:nvPr>
            <p:ph type="sldNum" sz="quarter" idx="5"/>
          </p:nvPr>
        </p:nvSpPr>
        <p:spPr/>
        <p:txBody>
          <a:bodyPr/>
          <a:lstStyle/>
          <a:p>
            <a:fld id="{D4BB6808-D5E6-F74A-AA39-75465AFC7E77}" type="slidenum">
              <a:rPr lang="en-NL" smtClean="0"/>
              <a:t>61</a:t>
            </a:fld>
            <a:endParaRPr lang="en-NL"/>
          </a:p>
        </p:txBody>
      </p:sp>
    </p:spTree>
    <p:extLst>
      <p:ext uri="{BB962C8B-B14F-4D97-AF65-F5344CB8AC3E}">
        <p14:creationId xmlns:p14="http://schemas.microsoft.com/office/powerpoint/2010/main" val="601253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Control plays an important role in this project</a:t>
            </a:r>
          </a:p>
          <a:p>
            <a:pPr marL="171450" indent="-171450">
              <a:buFont typeface="Arial" panose="020B0604020202020204" pitchFamily="34" charset="0"/>
              <a:buChar char="•"/>
            </a:pPr>
            <a:r>
              <a:rPr lang="en-US" dirty="0"/>
              <a:t>Characterize addiction as gradual shift </a:t>
            </a:r>
          </a:p>
          <a:p>
            <a:pPr marL="171450" lvl="0" indent="-171450">
              <a:buFont typeface="Arial" panose="020B0604020202020204" pitchFamily="34" charset="0"/>
              <a:buChar char="•"/>
            </a:pPr>
            <a:r>
              <a:rPr lang="en-US" dirty="0"/>
              <a:t>from initially </a:t>
            </a:r>
            <a:r>
              <a:rPr lang="en-US" b="0" dirty="0"/>
              <a:t>occasional controlled use</a:t>
            </a:r>
            <a:r>
              <a:rPr lang="en-US" dirty="0"/>
              <a:t>, to excessive uncontrolled use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core mechanisms…</a:t>
            </a:r>
          </a:p>
          <a:p>
            <a:pPr marL="0" lvl="0" indent="0">
              <a:buFont typeface="Arial" panose="020B0604020202020204" pitchFamily="34" charset="0"/>
              <a:buNone/>
            </a:pPr>
            <a:r>
              <a:rPr lang="en-US" b="0" dirty="0"/>
              <a:t>	</a:t>
            </a:r>
          </a:p>
          <a:p>
            <a:pPr marL="0" lv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D4BB6808-D5E6-F74A-AA39-75465AFC7E77}" type="slidenum">
              <a:rPr lang="en-NL" smtClean="0"/>
              <a:t>6</a:t>
            </a:fld>
            <a:endParaRPr lang="en-NL"/>
          </a:p>
        </p:txBody>
      </p:sp>
    </p:spTree>
    <p:extLst>
      <p:ext uri="{BB962C8B-B14F-4D97-AF65-F5344CB8AC3E}">
        <p14:creationId xmlns:p14="http://schemas.microsoft.com/office/powerpoint/2010/main" val="17396348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toDo</a:t>
            </a:r>
            <a:r>
              <a:rPr lang="en-US"/>
              <a:t> if possible add drinking (but not necessary)</a:t>
            </a:r>
          </a:p>
          <a:p>
            <a:r>
              <a:rPr lang="en-US" err="1"/>
              <a:t>ToDo</a:t>
            </a:r>
            <a:r>
              <a:rPr lang="en-US"/>
              <a:t>: Perhaps also say that it’s nice that on the one hand the longitudinal data makes tasks potentially less reliable, but it also makes it possible to collect more data and make tasks more reliable.</a:t>
            </a:r>
          </a:p>
          <a:p>
            <a:endParaRPr lang="en-US"/>
          </a:p>
          <a:p>
            <a:r>
              <a:rPr lang="en-US"/>
              <a:t>[</a:t>
            </a:r>
            <a:r>
              <a:rPr lang="en-US" err="1"/>
              <a:t>todo</a:t>
            </a:r>
            <a:r>
              <a:rPr lang="en-US"/>
              <a:t>: Add a picture for each summary point]</a:t>
            </a:r>
          </a:p>
        </p:txBody>
      </p:sp>
      <p:sp>
        <p:nvSpPr>
          <p:cNvPr id="4" name="Slide Number Placeholder 3"/>
          <p:cNvSpPr>
            <a:spLocks noGrp="1"/>
          </p:cNvSpPr>
          <p:nvPr>
            <p:ph type="sldNum" sz="quarter" idx="5"/>
          </p:nvPr>
        </p:nvSpPr>
        <p:spPr/>
        <p:txBody>
          <a:bodyPr/>
          <a:lstStyle/>
          <a:p>
            <a:fld id="{D4BB6808-D5E6-F74A-AA39-75465AFC7E77}" type="slidenum">
              <a:rPr lang="en-NL" smtClean="0"/>
              <a:t>62</a:t>
            </a:fld>
            <a:endParaRPr lang="en-NL"/>
          </a:p>
        </p:txBody>
      </p:sp>
    </p:spTree>
    <p:extLst>
      <p:ext uri="{BB962C8B-B14F-4D97-AF65-F5344CB8AC3E}">
        <p14:creationId xmlns:p14="http://schemas.microsoft.com/office/powerpoint/2010/main" val="14874275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grateful  for all these amazing collaborators -&gt; Mention all the different sites, mention a couple of names.; try to copy Lorenz thank you slide (photos of people not necessary)</a:t>
            </a:r>
          </a:p>
          <a:p>
            <a:endParaRPr lang="en-US" dirty="0"/>
          </a:p>
          <a:p>
            <a:r>
              <a:rPr lang="en-US" dirty="0" err="1"/>
              <a:t>Departmeent</a:t>
            </a:r>
            <a:r>
              <a:rPr lang="en-US" dirty="0"/>
              <a:t> of Psychiatry Dresden</a:t>
            </a:r>
          </a:p>
          <a:p>
            <a:r>
              <a:rPr lang="en-US" dirty="0"/>
              <a:t>Michael perhaps add some people who helped recruit</a:t>
            </a:r>
          </a:p>
          <a:p>
            <a:endParaRPr lang="en-US" dirty="0"/>
          </a:p>
          <a:p>
            <a:r>
              <a:rPr lang="en-US" dirty="0"/>
              <a:t>Würzburg</a:t>
            </a:r>
          </a:p>
          <a:p>
            <a:r>
              <a:rPr lang="en-US" dirty="0"/>
              <a:t>Lorenz Maria</a:t>
            </a:r>
          </a:p>
          <a:p>
            <a:endParaRPr lang="en-US" dirty="0"/>
          </a:p>
          <a:p>
            <a:r>
              <a:rPr lang="en-US" dirty="0"/>
              <a:t>UCL</a:t>
            </a:r>
          </a:p>
          <a:p>
            <a:r>
              <a:rPr lang="en-US" dirty="0"/>
              <a:t>Ray Dolan</a:t>
            </a:r>
          </a:p>
          <a:p>
            <a:endParaRPr lang="en-US" dirty="0"/>
          </a:p>
          <a:p>
            <a:r>
              <a:rPr lang="en-US" dirty="0" err="1"/>
              <a:t>Charite</a:t>
            </a:r>
            <a:r>
              <a:rPr lang="en-US" dirty="0"/>
              <a:t> Berlin</a:t>
            </a:r>
          </a:p>
          <a:p>
            <a:r>
              <a:rPr lang="en-US" dirty="0"/>
              <a:t>Andreas Heinz</a:t>
            </a:r>
          </a:p>
          <a:p>
            <a:endParaRPr lang="en-US" dirty="0"/>
          </a:p>
          <a:p>
            <a:r>
              <a:rPr lang="en-US" dirty="0"/>
              <a:t>ZI Mannheim </a:t>
            </a:r>
          </a:p>
          <a:p>
            <a:r>
              <a:rPr lang="en-US" dirty="0"/>
              <a:t>Heike Tost</a:t>
            </a:r>
          </a:p>
          <a:p>
            <a:endParaRPr lang="en-US" dirty="0"/>
          </a:p>
          <a:p>
            <a:r>
              <a:rPr lang="en-US" dirty="0"/>
              <a:t>Uni </a:t>
            </a:r>
            <a:r>
              <a:rPr lang="en-US" dirty="0" err="1"/>
              <a:t>Potstdam</a:t>
            </a:r>
            <a:endParaRPr lang="en-US" dirty="0"/>
          </a:p>
          <a:p>
            <a:r>
              <a:rPr lang="en-US" dirty="0"/>
              <a:t>Michael Rapp</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BB6808-D5E6-F74A-AA39-75465AFC7E77}" type="slidenum">
              <a:rPr lang="en-NL" smtClean="0"/>
              <a:t>63</a:t>
            </a:fld>
            <a:endParaRPr lang="en-NL"/>
          </a:p>
        </p:txBody>
      </p:sp>
    </p:spTree>
    <p:extLst>
      <p:ext uri="{BB962C8B-B14F-4D97-AF65-F5344CB8AC3E}">
        <p14:creationId xmlns:p14="http://schemas.microsoft.com/office/powerpoint/2010/main" val="3947126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NL" b="0"/>
          </a:p>
        </p:txBody>
      </p:sp>
      <p:sp>
        <p:nvSpPr>
          <p:cNvPr id="4" name="Slide Number Placeholder 3"/>
          <p:cNvSpPr>
            <a:spLocks noGrp="1"/>
          </p:cNvSpPr>
          <p:nvPr>
            <p:ph type="sldNum" sz="quarter" idx="5"/>
          </p:nvPr>
        </p:nvSpPr>
        <p:spPr/>
        <p:txBody>
          <a:bodyPr/>
          <a:lstStyle/>
          <a:p>
            <a:fld id="{D4BB6808-D5E6-F74A-AA39-75465AFC7E77}" type="slidenum">
              <a:rPr lang="en-NL" smtClean="0"/>
              <a:t>64</a:t>
            </a:fld>
            <a:endParaRPr lang="en-NL"/>
          </a:p>
        </p:txBody>
      </p:sp>
    </p:spTree>
    <p:extLst>
      <p:ext uri="{BB962C8B-B14F-4D97-AF65-F5344CB8AC3E}">
        <p14:creationId xmlns:p14="http://schemas.microsoft.com/office/powerpoint/2010/main" val="1554696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b="1" dirty="0"/>
              <a:t>Hedonic, Goal-directed, flexile - </a:t>
            </a:r>
            <a:r>
              <a:rPr lang="en-US" b="0" dirty="0"/>
              <a:t>&gt;</a:t>
            </a:r>
            <a:r>
              <a:rPr lang="en-US" b="1" dirty="0"/>
              <a:t>habitual, automatic, compulsive</a:t>
            </a:r>
            <a:endParaRPr lang="en-US" b="0" dirty="0"/>
          </a:p>
        </p:txBody>
      </p:sp>
      <p:sp>
        <p:nvSpPr>
          <p:cNvPr id="4" name="Slide Number Placeholder 3"/>
          <p:cNvSpPr>
            <a:spLocks noGrp="1"/>
          </p:cNvSpPr>
          <p:nvPr>
            <p:ph type="sldNum" sz="quarter" idx="5"/>
          </p:nvPr>
        </p:nvSpPr>
        <p:spPr/>
        <p:txBody>
          <a:bodyPr/>
          <a:lstStyle/>
          <a:p>
            <a:fld id="{D4BB6808-D5E6-F74A-AA39-75465AFC7E77}" type="slidenum">
              <a:rPr lang="en-NL" smtClean="0"/>
              <a:t>7</a:t>
            </a:fld>
            <a:endParaRPr lang="en-NL"/>
          </a:p>
        </p:txBody>
      </p:sp>
    </p:spTree>
    <p:extLst>
      <p:ext uri="{BB962C8B-B14F-4D97-AF65-F5344CB8AC3E}">
        <p14:creationId xmlns:p14="http://schemas.microsoft.com/office/powerpoint/2010/main" val="589878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dirty="0"/>
              <a:t>Today I’ll focus on the challenges of relating changes in cognitive control to changes in real-life drinking behavior.</a:t>
            </a:r>
          </a:p>
        </p:txBody>
      </p:sp>
      <p:sp>
        <p:nvSpPr>
          <p:cNvPr id="4" name="Slide Number Placeholder 3"/>
          <p:cNvSpPr>
            <a:spLocks noGrp="1"/>
          </p:cNvSpPr>
          <p:nvPr>
            <p:ph type="sldNum" sz="quarter" idx="5"/>
          </p:nvPr>
        </p:nvSpPr>
        <p:spPr/>
        <p:txBody>
          <a:bodyPr/>
          <a:lstStyle/>
          <a:p>
            <a:fld id="{D4BB6808-D5E6-F74A-AA39-75465AFC7E77}" type="slidenum">
              <a:rPr lang="en-NL" smtClean="0"/>
              <a:t>8</a:t>
            </a:fld>
            <a:endParaRPr lang="en-NL"/>
          </a:p>
        </p:txBody>
      </p:sp>
    </p:spTree>
    <p:extLst>
      <p:ext uri="{BB962C8B-B14F-4D97-AF65-F5344CB8AC3E}">
        <p14:creationId xmlns:p14="http://schemas.microsoft.com/office/powerpoint/2010/main" val="364135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b="0" dirty="0"/>
              <a:t>“We include participants that are diagnosed with AUD but only mild to moderate, so these are people who could still improve, but could also deterioate.”</a:t>
            </a:r>
          </a:p>
        </p:txBody>
      </p:sp>
      <p:sp>
        <p:nvSpPr>
          <p:cNvPr id="4" name="Slide Number Placeholder 3"/>
          <p:cNvSpPr>
            <a:spLocks noGrp="1"/>
          </p:cNvSpPr>
          <p:nvPr>
            <p:ph type="sldNum" sz="quarter" idx="5"/>
          </p:nvPr>
        </p:nvSpPr>
        <p:spPr/>
        <p:txBody>
          <a:bodyPr/>
          <a:lstStyle/>
          <a:p>
            <a:fld id="{D4BB6808-D5E6-F74A-AA39-75465AFC7E77}" type="slidenum">
              <a:rPr lang="en-NL" smtClean="0"/>
              <a:t>9</a:t>
            </a:fld>
            <a:endParaRPr lang="en-NL"/>
          </a:p>
        </p:txBody>
      </p:sp>
    </p:spTree>
    <p:extLst>
      <p:ext uri="{BB962C8B-B14F-4D97-AF65-F5344CB8AC3E}">
        <p14:creationId xmlns:p14="http://schemas.microsoft.com/office/powerpoint/2010/main" val="4005842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9BA8-D019-034F-9E76-65A40709C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C79F4865-E9E3-C84A-8820-C909207626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B58616A7-A184-DD46-9D1F-52E824E1AF76}"/>
              </a:ext>
            </a:extLst>
          </p:cNvPr>
          <p:cNvSpPr>
            <a:spLocks noGrp="1"/>
          </p:cNvSpPr>
          <p:nvPr>
            <p:ph type="dt" sz="half" idx="10"/>
          </p:nvPr>
        </p:nvSpPr>
        <p:spPr/>
        <p:txBody>
          <a:bodyPr/>
          <a:lstStyle/>
          <a:p>
            <a:fld id="{4F1E2522-F2B5-CD4E-AC70-B08F7EC0A222}" type="datetimeFigureOut">
              <a:rPr lang="en-NL" smtClean="0"/>
              <a:t>08/01/2022</a:t>
            </a:fld>
            <a:endParaRPr lang="en-NL"/>
          </a:p>
        </p:txBody>
      </p:sp>
      <p:sp>
        <p:nvSpPr>
          <p:cNvPr id="5" name="Footer Placeholder 4">
            <a:extLst>
              <a:ext uri="{FF2B5EF4-FFF2-40B4-BE49-F238E27FC236}">
                <a16:creationId xmlns:a16="http://schemas.microsoft.com/office/drawing/2014/main" id="{A36CBBA5-ECBC-634B-8C0F-AFD1529296F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EC30C61-EF2E-1141-9E44-74B88F81A4FB}"/>
              </a:ext>
            </a:extLst>
          </p:cNvPr>
          <p:cNvSpPr>
            <a:spLocks noGrp="1"/>
          </p:cNvSpPr>
          <p:nvPr>
            <p:ph type="sldNum" sz="quarter" idx="12"/>
          </p:nvPr>
        </p:nvSpPr>
        <p:spPr/>
        <p:txBody>
          <a:bodyPr/>
          <a:lstStyle/>
          <a:p>
            <a:fld id="{CCE957C2-B2AD-6A41-98B5-7E6233EBF5CD}" type="slidenum">
              <a:rPr lang="en-NL" smtClean="0"/>
              <a:t>‹#›</a:t>
            </a:fld>
            <a:endParaRPr lang="en-NL"/>
          </a:p>
        </p:txBody>
      </p:sp>
    </p:spTree>
    <p:extLst>
      <p:ext uri="{BB962C8B-B14F-4D97-AF65-F5344CB8AC3E}">
        <p14:creationId xmlns:p14="http://schemas.microsoft.com/office/powerpoint/2010/main" val="3501805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4B5C-BF0E-BC4D-9F14-82D01F775C8B}"/>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A089FC7-5550-6D4B-BF88-0CFAA25D80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8A3C05A-9191-DB43-B36E-2883EB7B3300}"/>
              </a:ext>
            </a:extLst>
          </p:cNvPr>
          <p:cNvSpPr>
            <a:spLocks noGrp="1"/>
          </p:cNvSpPr>
          <p:nvPr>
            <p:ph type="dt" sz="half" idx="10"/>
          </p:nvPr>
        </p:nvSpPr>
        <p:spPr/>
        <p:txBody>
          <a:bodyPr/>
          <a:lstStyle/>
          <a:p>
            <a:fld id="{4F1E2522-F2B5-CD4E-AC70-B08F7EC0A222}" type="datetimeFigureOut">
              <a:rPr lang="en-NL" smtClean="0"/>
              <a:t>08/01/2022</a:t>
            </a:fld>
            <a:endParaRPr lang="en-NL"/>
          </a:p>
        </p:txBody>
      </p:sp>
      <p:sp>
        <p:nvSpPr>
          <p:cNvPr id="5" name="Footer Placeholder 4">
            <a:extLst>
              <a:ext uri="{FF2B5EF4-FFF2-40B4-BE49-F238E27FC236}">
                <a16:creationId xmlns:a16="http://schemas.microsoft.com/office/drawing/2014/main" id="{2DB69E12-EE39-A343-B249-3F91D9EFE5B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2DBD388-2B7C-4D4E-B830-3CA4DBDE9C52}"/>
              </a:ext>
            </a:extLst>
          </p:cNvPr>
          <p:cNvSpPr>
            <a:spLocks noGrp="1"/>
          </p:cNvSpPr>
          <p:nvPr>
            <p:ph type="sldNum" sz="quarter" idx="12"/>
          </p:nvPr>
        </p:nvSpPr>
        <p:spPr/>
        <p:txBody>
          <a:bodyPr/>
          <a:lstStyle/>
          <a:p>
            <a:fld id="{CCE957C2-B2AD-6A41-98B5-7E6233EBF5CD}" type="slidenum">
              <a:rPr lang="en-NL" smtClean="0"/>
              <a:t>‹#›</a:t>
            </a:fld>
            <a:endParaRPr lang="en-NL"/>
          </a:p>
        </p:txBody>
      </p:sp>
    </p:spTree>
    <p:extLst>
      <p:ext uri="{BB962C8B-B14F-4D97-AF65-F5344CB8AC3E}">
        <p14:creationId xmlns:p14="http://schemas.microsoft.com/office/powerpoint/2010/main" val="2898185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55C9C-B891-A94E-9928-BD980D4FD0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49F2F57-3B75-DE46-96B0-FAF9476EBC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53A3EFF-48A6-3747-BE25-67893040CD6D}"/>
              </a:ext>
            </a:extLst>
          </p:cNvPr>
          <p:cNvSpPr>
            <a:spLocks noGrp="1"/>
          </p:cNvSpPr>
          <p:nvPr>
            <p:ph type="dt" sz="half" idx="10"/>
          </p:nvPr>
        </p:nvSpPr>
        <p:spPr/>
        <p:txBody>
          <a:bodyPr/>
          <a:lstStyle/>
          <a:p>
            <a:fld id="{4F1E2522-F2B5-CD4E-AC70-B08F7EC0A222}" type="datetimeFigureOut">
              <a:rPr lang="en-NL" smtClean="0"/>
              <a:t>08/01/2022</a:t>
            </a:fld>
            <a:endParaRPr lang="en-NL"/>
          </a:p>
        </p:txBody>
      </p:sp>
      <p:sp>
        <p:nvSpPr>
          <p:cNvPr id="5" name="Footer Placeholder 4">
            <a:extLst>
              <a:ext uri="{FF2B5EF4-FFF2-40B4-BE49-F238E27FC236}">
                <a16:creationId xmlns:a16="http://schemas.microsoft.com/office/drawing/2014/main" id="{4ADA7998-AEEA-194E-A8B1-000B09A5B9C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14BC318-BF81-8C45-BECB-B3A7E0D863DF}"/>
              </a:ext>
            </a:extLst>
          </p:cNvPr>
          <p:cNvSpPr>
            <a:spLocks noGrp="1"/>
          </p:cNvSpPr>
          <p:nvPr>
            <p:ph type="sldNum" sz="quarter" idx="12"/>
          </p:nvPr>
        </p:nvSpPr>
        <p:spPr/>
        <p:txBody>
          <a:bodyPr/>
          <a:lstStyle/>
          <a:p>
            <a:fld id="{CCE957C2-B2AD-6A41-98B5-7E6233EBF5CD}" type="slidenum">
              <a:rPr lang="en-NL" smtClean="0"/>
              <a:t>‹#›</a:t>
            </a:fld>
            <a:endParaRPr lang="en-NL"/>
          </a:p>
        </p:txBody>
      </p:sp>
    </p:spTree>
    <p:extLst>
      <p:ext uri="{BB962C8B-B14F-4D97-AF65-F5344CB8AC3E}">
        <p14:creationId xmlns:p14="http://schemas.microsoft.com/office/powerpoint/2010/main" val="408042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EDDA3-D087-9B46-997F-160D7A9D710F}"/>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B71865D8-55F4-BA4B-85E1-DABA5235DF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896E274D-5711-5948-9D85-80A34F516A09}"/>
              </a:ext>
            </a:extLst>
          </p:cNvPr>
          <p:cNvSpPr>
            <a:spLocks noGrp="1"/>
          </p:cNvSpPr>
          <p:nvPr>
            <p:ph type="dt" sz="half" idx="10"/>
          </p:nvPr>
        </p:nvSpPr>
        <p:spPr/>
        <p:txBody>
          <a:bodyPr/>
          <a:lstStyle/>
          <a:p>
            <a:fld id="{4F1E2522-F2B5-CD4E-AC70-B08F7EC0A222}" type="datetimeFigureOut">
              <a:rPr lang="en-NL" smtClean="0"/>
              <a:t>08/01/2022</a:t>
            </a:fld>
            <a:endParaRPr lang="en-NL"/>
          </a:p>
        </p:txBody>
      </p:sp>
      <p:sp>
        <p:nvSpPr>
          <p:cNvPr id="5" name="Footer Placeholder 4">
            <a:extLst>
              <a:ext uri="{FF2B5EF4-FFF2-40B4-BE49-F238E27FC236}">
                <a16:creationId xmlns:a16="http://schemas.microsoft.com/office/drawing/2014/main" id="{8BE6F1E5-626A-B544-B54D-3E569F40AC5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FCFD61B-5B43-6B49-92E3-A4F473A12633}"/>
              </a:ext>
            </a:extLst>
          </p:cNvPr>
          <p:cNvSpPr>
            <a:spLocks noGrp="1"/>
          </p:cNvSpPr>
          <p:nvPr>
            <p:ph type="sldNum" sz="quarter" idx="12"/>
          </p:nvPr>
        </p:nvSpPr>
        <p:spPr/>
        <p:txBody>
          <a:bodyPr/>
          <a:lstStyle/>
          <a:p>
            <a:fld id="{CCE957C2-B2AD-6A41-98B5-7E6233EBF5CD}" type="slidenum">
              <a:rPr lang="en-NL" smtClean="0"/>
              <a:t>‹#›</a:t>
            </a:fld>
            <a:endParaRPr lang="en-NL"/>
          </a:p>
        </p:txBody>
      </p:sp>
    </p:spTree>
    <p:extLst>
      <p:ext uri="{BB962C8B-B14F-4D97-AF65-F5344CB8AC3E}">
        <p14:creationId xmlns:p14="http://schemas.microsoft.com/office/powerpoint/2010/main" val="4239165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C79D-30B2-BE4E-8AD8-D203B34F65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6BAD37B0-AE62-D44C-B0A6-20CB4390D6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417D77-B44B-C745-B611-357A6CC9FCFC}"/>
              </a:ext>
            </a:extLst>
          </p:cNvPr>
          <p:cNvSpPr>
            <a:spLocks noGrp="1"/>
          </p:cNvSpPr>
          <p:nvPr>
            <p:ph type="dt" sz="half" idx="10"/>
          </p:nvPr>
        </p:nvSpPr>
        <p:spPr/>
        <p:txBody>
          <a:bodyPr/>
          <a:lstStyle/>
          <a:p>
            <a:fld id="{4F1E2522-F2B5-CD4E-AC70-B08F7EC0A222}" type="datetimeFigureOut">
              <a:rPr lang="en-NL" smtClean="0"/>
              <a:t>08/01/2022</a:t>
            </a:fld>
            <a:endParaRPr lang="en-NL"/>
          </a:p>
        </p:txBody>
      </p:sp>
      <p:sp>
        <p:nvSpPr>
          <p:cNvPr id="5" name="Footer Placeholder 4">
            <a:extLst>
              <a:ext uri="{FF2B5EF4-FFF2-40B4-BE49-F238E27FC236}">
                <a16:creationId xmlns:a16="http://schemas.microsoft.com/office/drawing/2014/main" id="{7E1BACBB-B6B3-624F-A47C-473E7EE3BFC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0E07A2D-1928-9643-BC68-5DEFCE92D299}"/>
              </a:ext>
            </a:extLst>
          </p:cNvPr>
          <p:cNvSpPr>
            <a:spLocks noGrp="1"/>
          </p:cNvSpPr>
          <p:nvPr>
            <p:ph type="sldNum" sz="quarter" idx="12"/>
          </p:nvPr>
        </p:nvSpPr>
        <p:spPr/>
        <p:txBody>
          <a:bodyPr/>
          <a:lstStyle/>
          <a:p>
            <a:fld id="{CCE957C2-B2AD-6A41-98B5-7E6233EBF5CD}" type="slidenum">
              <a:rPr lang="en-NL" smtClean="0"/>
              <a:t>‹#›</a:t>
            </a:fld>
            <a:endParaRPr lang="en-NL"/>
          </a:p>
        </p:txBody>
      </p:sp>
    </p:spTree>
    <p:extLst>
      <p:ext uri="{BB962C8B-B14F-4D97-AF65-F5344CB8AC3E}">
        <p14:creationId xmlns:p14="http://schemas.microsoft.com/office/powerpoint/2010/main" val="41365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0DF4-B34E-AD4A-BF11-DB136D9A3167}"/>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98057DA1-DCCD-0149-B559-6B0A92AA85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CA1376EC-F15F-DD4A-A33B-B6B3745DA5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8E349C40-D0B6-754A-A952-335947882809}"/>
              </a:ext>
            </a:extLst>
          </p:cNvPr>
          <p:cNvSpPr>
            <a:spLocks noGrp="1"/>
          </p:cNvSpPr>
          <p:nvPr>
            <p:ph type="dt" sz="half" idx="10"/>
          </p:nvPr>
        </p:nvSpPr>
        <p:spPr/>
        <p:txBody>
          <a:bodyPr/>
          <a:lstStyle/>
          <a:p>
            <a:fld id="{4F1E2522-F2B5-CD4E-AC70-B08F7EC0A222}" type="datetimeFigureOut">
              <a:rPr lang="en-NL" smtClean="0"/>
              <a:t>08/01/2022</a:t>
            </a:fld>
            <a:endParaRPr lang="en-NL"/>
          </a:p>
        </p:txBody>
      </p:sp>
      <p:sp>
        <p:nvSpPr>
          <p:cNvPr id="6" name="Footer Placeholder 5">
            <a:extLst>
              <a:ext uri="{FF2B5EF4-FFF2-40B4-BE49-F238E27FC236}">
                <a16:creationId xmlns:a16="http://schemas.microsoft.com/office/drawing/2014/main" id="{646B6A62-BC1E-8447-A53F-9ED8A06BCE4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501BC50-40A4-334E-961A-F66265805F40}"/>
              </a:ext>
            </a:extLst>
          </p:cNvPr>
          <p:cNvSpPr>
            <a:spLocks noGrp="1"/>
          </p:cNvSpPr>
          <p:nvPr>
            <p:ph type="sldNum" sz="quarter" idx="12"/>
          </p:nvPr>
        </p:nvSpPr>
        <p:spPr/>
        <p:txBody>
          <a:bodyPr/>
          <a:lstStyle/>
          <a:p>
            <a:fld id="{CCE957C2-B2AD-6A41-98B5-7E6233EBF5CD}" type="slidenum">
              <a:rPr lang="en-NL" smtClean="0"/>
              <a:t>‹#›</a:t>
            </a:fld>
            <a:endParaRPr lang="en-NL"/>
          </a:p>
        </p:txBody>
      </p:sp>
    </p:spTree>
    <p:extLst>
      <p:ext uri="{BB962C8B-B14F-4D97-AF65-F5344CB8AC3E}">
        <p14:creationId xmlns:p14="http://schemas.microsoft.com/office/powerpoint/2010/main" val="261939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36EE-662C-BA4E-846A-08DDCDEBC5E8}"/>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ACE42A2D-94A4-DD41-8717-D615EB4950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5577FC-F35A-A040-8C23-394AD33D02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96071CE5-999E-4B44-9CDB-6F51D12121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92FF5B-AE5C-6149-9BBB-7EFF64F9F4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AF7C9AFE-626E-0546-95A8-35DFB2929B0C}"/>
              </a:ext>
            </a:extLst>
          </p:cNvPr>
          <p:cNvSpPr>
            <a:spLocks noGrp="1"/>
          </p:cNvSpPr>
          <p:nvPr>
            <p:ph type="dt" sz="half" idx="10"/>
          </p:nvPr>
        </p:nvSpPr>
        <p:spPr/>
        <p:txBody>
          <a:bodyPr/>
          <a:lstStyle/>
          <a:p>
            <a:fld id="{4F1E2522-F2B5-CD4E-AC70-B08F7EC0A222}" type="datetimeFigureOut">
              <a:rPr lang="en-NL" smtClean="0"/>
              <a:t>08/01/2022</a:t>
            </a:fld>
            <a:endParaRPr lang="en-NL"/>
          </a:p>
        </p:txBody>
      </p:sp>
      <p:sp>
        <p:nvSpPr>
          <p:cNvPr id="8" name="Footer Placeholder 7">
            <a:extLst>
              <a:ext uri="{FF2B5EF4-FFF2-40B4-BE49-F238E27FC236}">
                <a16:creationId xmlns:a16="http://schemas.microsoft.com/office/drawing/2014/main" id="{80F8C61E-8E70-9F4D-8FDE-7D28257FD931}"/>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FA0F4A0-4F3A-AC4E-A7BE-631242CCA293}"/>
              </a:ext>
            </a:extLst>
          </p:cNvPr>
          <p:cNvSpPr>
            <a:spLocks noGrp="1"/>
          </p:cNvSpPr>
          <p:nvPr>
            <p:ph type="sldNum" sz="quarter" idx="12"/>
          </p:nvPr>
        </p:nvSpPr>
        <p:spPr/>
        <p:txBody>
          <a:bodyPr/>
          <a:lstStyle/>
          <a:p>
            <a:fld id="{CCE957C2-B2AD-6A41-98B5-7E6233EBF5CD}" type="slidenum">
              <a:rPr lang="en-NL" smtClean="0"/>
              <a:t>‹#›</a:t>
            </a:fld>
            <a:endParaRPr lang="en-NL"/>
          </a:p>
        </p:txBody>
      </p:sp>
    </p:spTree>
    <p:extLst>
      <p:ext uri="{BB962C8B-B14F-4D97-AF65-F5344CB8AC3E}">
        <p14:creationId xmlns:p14="http://schemas.microsoft.com/office/powerpoint/2010/main" val="422158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4924F-6F6E-414F-9D6F-8180E1BC3C33}"/>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97BFA838-5ACE-6243-B1C1-241E2AF7E3FB}"/>
              </a:ext>
            </a:extLst>
          </p:cNvPr>
          <p:cNvSpPr>
            <a:spLocks noGrp="1"/>
          </p:cNvSpPr>
          <p:nvPr>
            <p:ph type="dt" sz="half" idx="10"/>
          </p:nvPr>
        </p:nvSpPr>
        <p:spPr/>
        <p:txBody>
          <a:bodyPr/>
          <a:lstStyle/>
          <a:p>
            <a:fld id="{4F1E2522-F2B5-CD4E-AC70-B08F7EC0A222}" type="datetimeFigureOut">
              <a:rPr lang="en-NL" smtClean="0"/>
              <a:t>08/01/2022</a:t>
            </a:fld>
            <a:endParaRPr lang="en-NL"/>
          </a:p>
        </p:txBody>
      </p:sp>
      <p:sp>
        <p:nvSpPr>
          <p:cNvPr id="4" name="Footer Placeholder 3">
            <a:extLst>
              <a:ext uri="{FF2B5EF4-FFF2-40B4-BE49-F238E27FC236}">
                <a16:creationId xmlns:a16="http://schemas.microsoft.com/office/drawing/2014/main" id="{6C8B7E47-79BC-9941-892E-5B594EFB98A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EB0303C7-28AF-464F-ABAB-722178CD6027}"/>
              </a:ext>
            </a:extLst>
          </p:cNvPr>
          <p:cNvSpPr>
            <a:spLocks noGrp="1"/>
          </p:cNvSpPr>
          <p:nvPr>
            <p:ph type="sldNum" sz="quarter" idx="12"/>
          </p:nvPr>
        </p:nvSpPr>
        <p:spPr/>
        <p:txBody>
          <a:bodyPr/>
          <a:lstStyle/>
          <a:p>
            <a:fld id="{CCE957C2-B2AD-6A41-98B5-7E6233EBF5CD}" type="slidenum">
              <a:rPr lang="en-NL" smtClean="0"/>
              <a:t>‹#›</a:t>
            </a:fld>
            <a:endParaRPr lang="en-NL"/>
          </a:p>
        </p:txBody>
      </p:sp>
    </p:spTree>
    <p:extLst>
      <p:ext uri="{BB962C8B-B14F-4D97-AF65-F5344CB8AC3E}">
        <p14:creationId xmlns:p14="http://schemas.microsoft.com/office/powerpoint/2010/main" val="2574589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5277E9-47BC-5B40-8DAF-A6F5A1332172}"/>
              </a:ext>
            </a:extLst>
          </p:cNvPr>
          <p:cNvSpPr>
            <a:spLocks noGrp="1"/>
          </p:cNvSpPr>
          <p:nvPr>
            <p:ph type="dt" sz="half" idx="10"/>
          </p:nvPr>
        </p:nvSpPr>
        <p:spPr/>
        <p:txBody>
          <a:bodyPr/>
          <a:lstStyle/>
          <a:p>
            <a:fld id="{4F1E2522-F2B5-CD4E-AC70-B08F7EC0A222}" type="datetimeFigureOut">
              <a:rPr lang="en-NL" smtClean="0"/>
              <a:t>08/01/2022</a:t>
            </a:fld>
            <a:endParaRPr lang="en-NL"/>
          </a:p>
        </p:txBody>
      </p:sp>
      <p:sp>
        <p:nvSpPr>
          <p:cNvPr id="3" name="Footer Placeholder 2">
            <a:extLst>
              <a:ext uri="{FF2B5EF4-FFF2-40B4-BE49-F238E27FC236}">
                <a16:creationId xmlns:a16="http://schemas.microsoft.com/office/drawing/2014/main" id="{BDF961EF-9C0C-2B4D-AACC-F8A5F29AEED1}"/>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20263BB-F9F1-BE4F-897C-204770107C02}"/>
              </a:ext>
            </a:extLst>
          </p:cNvPr>
          <p:cNvSpPr>
            <a:spLocks noGrp="1"/>
          </p:cNvSpPr>
          <p:nvPr>
            <p:ph type="sldNum" sz="quarter" idx="12"/>
          </p:nvPr>
        </p:nvSpPr>
        <p:spPr/>
        <p:txBody>
          <a:bodyPr/>
          <a:lstStyle/>
          <a:p>
            <a:fld id="{CCE957C2-B2AD-6A41-98B5-7E6233EBF5CD}" type="slidenum">
              <a:rPr lang="en-NL" smtClean="0"/>
              <a:t>‹#›</a:t>
            </a:fld>
            <a:endParaRPr lang="en-NL"/>
          </a:p>
        </p:txBody>
      </p:sp>
    </p:spTree>
    <p:extLst>
      <p:ext uri="{BB962C8B-B14F-4D97-AF65-F5344CB8AC3E}">
        <p14:creationId xmlns:p14="http://schemas.microsoft.com/office/powerpoint/2010/main" val="52910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274E-3272-5C4F-81F9-E0EADB055E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456D4FDA-0B10-FB41-BFEC-C1BD8C23D0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2EE6670F-18B1-C344-9E51-0735EB8A5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21BC03-1A2B-2D47-A6DF-232FD954B990}"/>
              </a:ext>
            </a:extLst>
          </p:cNvPr>
          <p:cNvSpPr>
            <a:spLocks noGrp="1"/>
          </p:cNvSpPr>
          <p:nvPr>
            <p:ph type="dt" sz="half" idx="10"/>
          </p:nvPr>
        </p:nvSpPr>
        <p:spPr/>
        <p:txBody>
          <a:bodyPr/>
          <a:lstStyle/>
          <a:p>
            <a:fld id="{4F1E2522-F2B5-CD4E-AC70-B08F7EC0A222}" type="datetimeFigureOut">
              <a:rPr lang="en-NL" smtClean="0"/>
              <a:t>08/01/2022</a:t>
            </a:fld>
            <a:endParaRPr lang="en-NL"/>
          </a:p>
        </p:txBody>
      </p:sp>
      <p:sp>
        <p:nvSpPr>
          <p:cNvPr id="6" name="Footer Placeholder 5">
            <a:extLst>
              <a:ext uri="{FF2B5EF4-FFF2-40B4-BE49-F238E27FC236}">
                <a16:creationId xmlns:a16="http://schemas.microsoft.com/office/drawing/2014/main" id="{293484E1-2D0F-444B-A8C9-4DB2C94D3937}"/>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93F3137-86BC-E74F-9D9F-929BCDBA512D}"/>
              </a:ext>
            </a:extLst>
          </p:cNvPr>
          <p:cNvSpPr>
            <a:spLocks noGrp="1"/>
          </p:cNvSpPr>
          <p:nvPr>
            <p:ph type="sldNum" sz="quarter" idx="12"/>
          </p:nvPr>
        </p:nvSpPr>
        <p:spPr/>
        <p:txBody>
          <a:bodyPr/>
          <a:lstStyle/>
          <a:p>
            <a:fld id="{CCE957C2-B2AD-6A41-98B5-7E6233EBF5CD}" type="slidenum">
              <a:rPr lang="en-NL" smtClean="0"/>
              <a:t>‹#›</a:t>
            </a:fld>
            <a:endParaRPr lang="en-NL"/>
          </a:p>
        </p:txBody>
      </p:sp>
    </p:spTree>
    <p:extLst>
      <p:ext uri="{BB962C8B-B14F-4D97-AF65-F5344CB8AC3E}">
        <p14:creationId xmlns:p14="http://schemas.microsoft.com/office/powerpoint/2010/main" val="2025690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EE24-94EF-8948-BB9D-27E97D94C9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028E9B77-3CDB-7841-BA7E-A879B71EAD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A2456C12-C4AE-474B-B286-A082F20888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98D1D4-03AE-D643-AB6F-BD43F7F981FB}"/>
              </a:ext>
            </a:extLst>
          </p:cNvPr>
          <p:cNvSpPr>
            <a:spLocks noGrp="1"/>
          </p:cNvSpPr>
          <p:nvPr>
            <p:ph type="dt" sz="half" idx="10"/>
          </p:nvPr>
        </p:nvSpPr>
        <p:spPr/>
        <p:txBody>
          <a:bodyPr/>
          <a:lstStyle/>
          <a:p>
            <a:fld id="{4F1E2522-F2B5-CD4E-AC70-B08F7EC0A222}" type="datetimeFigureOut">
              <a:rPr lang="en-NL" smtClean="0"/>
              <a:t>08/01/2022</a:t>
            </a:fld>
            <a:endParaRPr lang="en-NL"/>
          </a:p>
        </p:txBody>
      </p:sp>
      <p:sp>
        <p:nvSpPr>
          <p:cNvPr id="6" name="Footer Placeholder 5">
            <a:extLst>
              <a:ext uri="{FF2B5EF4-FFF2-40B4-BE49-F238E27FC236}">
                <a16:creationId xmlns:a16="http://schemas.microsoft.com/office/drawing/2014/main" id="{A5C8804C-74B5-434A-9EF1-BC87FB0CB427}"/>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7DC8BBC-9513-5843-926D-23C3EBC73429}"/>
              </a:ext>
            </a:extLst>
          </p:cNvPr>
          <p:cNvSpPr>
            <a:spLocks noGrp="1"/>
          </p:cNvSpPr>
          <p:nvPr>
            <p:ph type="sldNum" sz="quarter" idx="12"/>
          </p:nvPr>
        </p:nvSpPr>
        <p:spPr/>
        <p:txBody>
          <a:bodyPr/>
          <a:lstStyle/>
          <a:p>
            <a:fld id="{CCE957C2-B2AD-6A41-98B5-7E6233EBF5CD}" type="slidenum">
              <a:rPr lang="en-NL" smtClean="0"/>
              <a:t>‹#›</a:t>
            </a:fld>
            <a:endParaRPr lang="en-NL"/>
          </a:p>
        </p:txBody>
      </p:sp>
    </p:spTree>
    <p:extLst>
      <p:ext uri="{BB962C8B-B14F-4D97-AF65-F5344CB8AC3E}">
        <p14:creationId xmlns:p14="http://schemas.microsoft.com/office/powerpoint/2010/main" val="1770275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863820-F27A-0C40-B831-83CA5D74B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9AF27A7D-8371-A049-9267-E56A9CF4A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2B6F62B-DC88-DD4D-BA16-82A20ED411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E2522-F2B5-CD4E-AC70-B08F7EC0A222}" type="datetimeFigureOut">
              <a:rPr lang="en-NL" smtClean="0"/>
              <a:t>08/01/2022</a:t>
            </a:fld>
            <a:endParaRPr lang="en-NL"/>
          </a:p>
        </p:txBody>
      </p:sp>
      <p:sp>
        <p:nvSpPr>
          <p:cNvPr id="5" name="Footer Placeholder 4">
            <a:extLst>
              <a:ext uri="{FF2B5EF4-FFF2-40B4-BE49-F238E27FC236}">
                <a16:creationId xmlns:a16="http://schemas.microsoft.com/office/drawing/2014/main" id="{8240D1F3-773F-1648-AFE8-CC67F76574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FCB5AAE9-7503-7046-98AE-57D6AB48CB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57C2-B2AD-6A41-98B5-7E6233EBF5CD}" type="slidenum">
              <a:rPr lang="en-NL" smtClean="0"/>
              <a:t>‹#›</a:t>
            </a:fld>
            <a:endParaRPr lang="en-NL"/>
          </a:p>
        </p:txBody>
      </p:sp>
    </p:spTree>
    <p:extLst>
      <p:ext uri="{BB962C8B-B14F-4D97-AF65-F5344CB8AC3E}">
        <p14:creationId xmlns:p14="http://schemas.microsoft.com/office/powerpoint/2010/main" val="3358562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7.png"/><Relationship Id="rId3" Type="http://schemas.openxmlformats.org/officeDocument/2006/relationships/notesSlide" Target="../notesSlides/notesSlide20.xml"/><Relationship Id="rId7" Type="http://schemas.openxmlformats.org/officeDocument/2006/relationships/image" Target="../media/image13.png"/><Relationship Id="rId12"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9.png"/><Relationship Id="rId9" Type="http://schemas.microsoft.com/office/2007/relationships/hdphoto" Target="../media/hdphoto5.wdp"/><Relationship Id="rId1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30.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2.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2.wdp"/><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2.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2.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8.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8.png"/><Relationship Id="rId7"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0.png"/><Relationship Id="rId9"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8.png"/><Relationship Id="rId7"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42.png"/><Relationship Id="rId10" Type="http://schemas.openxmlformats.org/officeDocument/2006/relationships/image" Target="../media/image51.png"/><Relationship Id="rId4" Type="http://schemas.openxmlformats.org/officeDocument/2006/relationships/image" Target="../media/image40.png"/><Relationship Id="rId9"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5" Type="http://schemas.microsoft.com/office/2007/relationships/hdphoto" Target="../media/hdphoto2.wdp"/><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63.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4.png"/><Relationship Id="rId3" Type="http://schemas.openxmlformats.org/officeDocument/2006/relationships/notesSlide" Target="../notesSlides/notesSlide61.xml"/><Relationship Id="rId7" Type="http://schemas.openxmlformats.org/officeDocument/2006/relationships/image" Target="../media/image2.png"/><Relationship Id="rId12"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19.xml"/><Relationship Id="rId6" Type="http://schemas.microsoft.com/office/2007/relationships/hdphoto" Target="../media/hdphoto1.wdp"/><Relationship Id="rId11" Type="http://schemas.openxmlformats.org/officeDocument/2006/relationships/image" Target="../media/image83.png"/><Relationship Id="rId5" Type="http://schemas.openxmlformats.org/officeDocument/2006/relationships/image" Target="../media/image3.png"/><Relationship Id="rId10" Type="http://schemas.openxmlformats.org/officeDocument/2006/relationships/image" Target="../media/image82.png"/><Relationship Id="rId4" Type="http://schemas.openxmlformats.org/officeDocument/2006/relationships/image" Target="../media/image1.png"/><Relationship Id="rId9" Type="http://schemas.openxmlformats.org/officeDocument/2006/relationships/image" Target="../media/image8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E8692"/>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EAE9C6-CD88-B84D-913F-6AB82C2DE337}"/>
              </a:ext>
            </a:extLst>
          </p:cNvPr>
          <p:cNvSpPr/>
          <p:nvPr/>
        </p:nvSpPr>
        <p:spPr>
          <a:xfrm>
            <a:off x="2984738" y="342725"/>
            <a:ext cx="6107503" cy="59522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TextBox 3">
            <a:extLst>
              <a:ext uri="{FF2B5EF4-FFF2-40B4-BE49-F238E27FC236}">
                <a16:creationId xmlns:a16="http://schemas.microsoft.com/office/drawing/2014/main" id="{9D340209-4130-504E-BAB4-6677FAA5CDA1}"/>
              </a:ext>
            </a:extLst>
          </p:cNvPr>
          <p:cNvSpPr txBox="1"/>
          <p:nvPr/>
        </p:nvSpPr>
        <p:spPr>
          <a:xfrm>
            <a:off x="3319732" y="1924525"/>
            <a:ext cx="5552536" cy="4647426"/>
          </a:xfrm>
          <a:prstGeom prst="rect">
            <a:avLst/>
          </a:prstGeom>
          <a:noFill/>
        </p:spPr>
        <p:txBody>
          <a:bodyPr wrap="square" rtlCol="0">
            <a:spAutoFit/>
          </a:bodyPr>
          <a:lstStyle/>
          <a:p>
            <a:pPr algn="ctr"/>
            <a:r>
              <a:rPr lang="en-US" sz="2400" b="1" dirty="0">
                <a:latin typeface="Helvetica" pitchFamily="2" charset="0"/>
              </a:rPr>
              <a:t>Measuring cognitive control and decision making on the smartphone</a:t>
            </a:r>
            <a:endParaRPr lang="en-US" dirty="0"/>
          </a:p>
          <a:p>
            <a:pPr algn="ctr"/>
            <a:endParaRPr lang="en-US" dirty="0"/>
          </a:p>
          <a:p>
            <a:pPr algn="ctr"/>
            <a:r>
              <a:rPr lang="en-US" dirty="0"/>
              <a:t>Relation to </a:t>
            </a:r>
            <a:r>
              <a:rPr lang="en-US" b="1" dirty="0"/>
              <a:t>real-life </a:t>
            </a:r>
            <a:r>
              <a:rPr lang="en-US" dirty="0"/>
              <a:t>drinking behavior</a:t>
            </a:r>
          </a:p>
          <a:p>
            <a:pPr algn="ctr"/>
            <a:endParaRPr lang="en-US" dirty="0"/>
          </a:p>
          <a:p>
            <a:pPr algn="ctr"/>
            <a:endParaRPr lang="en-US" dirty="0"/>
          </a:p>
          <a:p>
            <a:pPr algn="ctr"/>
            <a:r>
              <a:rPr lang="en-US" sz="1600" dirty="0"/>
              <a:t>Hilmar Zech (TU Dresden)</a:t>
            </a:r>
          </a:p>
          <a:p>
            <a:pPr algn="ctr"/>
            <a:r>
              <a:rPr lang="en-US" sz="1600" dirty="0"/>
              <a:t>Prof. Michael Smolka (TU Dresden)</a:t>
            </a:r>
          </a:p>
          <a:p>
            <a:pPr algn="ctr"/>
            <a:r>
              <a:rPr lang="en-US" sz="1600" dirty="0"/>
              <a:t>Prof. Lorenz Deserno (University of Würzburg)</a:t>
            </a:r>
          </a:p>
          <a:p>
            <a:pPr algn="ctr"/>
            <a:endParaRPr lang="en-US" sz="1600" dirty="0"/>
          </a:p>
          <a:p>
            <a:pPr algn="ctr"/>
            <a:r>
              <a:rPr lang="en-US" sz="1600" dirty="0"/>
              <a:t>Collaborative Research Center 265: </a:t>
            </a:r>
          </a:p>
          <a:p>
            <a:pPr algn="ctr"/>
            <a:r>
              <a:rPr lang="en-US" sz="1600" dirty="0"/>
              <a:t>Loosing and regaining control over drug intake</a:t>
            </a:r>
          </a:p>
          <a:p>
            <a:pPr algn="ctr"/>
            <a:endParaRPr lang="en-US" sz="1600" dirty="0"/>
          </a:p>
          <a:p>
            <a:pPr algn="ctr"/>
            <a:endParaRPr lang="en-US" sz="1600" dirty="0"/>
          </a:p>
          <a:p>
            <a:pPr algn="ctr"/>
            <a:endParaRPr lang="en-US" sz="2400" b="1" dirty="0">
              <a:latin typeface="Helvetica" pitchFamily="2" charset="0"/>
            </a:endParaRPr>
          </a:p>
          <a:p>
            <a:pPr algn="ctr"/>
            <a:endParaRPr lang="en-NL" sz="2400" dirty="0"/>
          </a:p>
        </p:txBody>
      </p:sp>
      <p:pic>
        <p:nvPicPr>
          <p:cNvPr id="5" name="Picture 4">
            <a:extLst>
              <a:ext uri="{FF2B5EF4-FFF2-40B4-BE49-F238E27FC236}">
                <a16:creationId xmlns:a16="http://schemas.microsoft.com/office/drawing/2014/main" id="{820BA63B-0C58-5B4E-8B73-748CF34EB5DC}"/>
              </a:ext>
            </a:extLst>
          </p:cNvPr>
          <p:cNvPicPr>
            <a:picLocks noChangeAspect="1"/>
          </p:cNvPicPr>
          <p:nvPr/>
        </p:nvPicPr>
        <p:blipFill>
          <a:blip r:embed="rId3"/>
          <a:stretch>
            <a:fillRect/>
          </a:stretch>
        </p:blipFill>
        <p:spPr>
          <a:xfrm>
            <a:off x="9135600" y="321997"/>
            <a:ext cx="3001141" cy="534579"/>
          </a:xfrm>
          <a:prstGeom prst="rect">
            <a:avLst/>
          </a:prstGeom>
          <a:noFill/>
        </p:spPr>
      </p:pic>
      <p:pic>
        <p:nvPicPr>
          <p:cNvPr id="9" name="Picture 8">
            <a:extLst>
              <a:ext uri="{FF2B5EF4-FFF2-40B4-BE49-F238E27FC236}">
                <a16:creationId xmlns:a16="http://schemas.microsoft.com/office/drawing/2014/main" id="{AA18DC47-70DF-5F41-997A-2723E3E8C55A}"/>
              </a:ext>
            </a:extLst>
          </p:cNvPr>
          <p:cNvPicPr>
            <a:picLocks noChangeAspect="1"/>
          </p:cNvPicPr>
          <p:nvPr/>
        </p:nvPicPr>
        <p:blipFill>
          <a:blip r:embed="rId4"/>
          <a:stretch>
            <a:fillRect/>
          </a:stretch>
        </p:blipFill>
        <p:spPr>
          <a:xfrm>
            <a:off x="218802" y="334250"/>
            <a:ext cx="1849355" cy="534579"/>
          </a:xfrm>
          <a:prstGeom prst="rect">
            <a:avLst/>
          </a:prstGeom>
        </p:spPr>
      </p:pic>
      <p:pic>
        <p:nvPicPr>
          <p:cNvPr id="11" name="Grafik 12">
            <a:extLst>
              <a:ext uri="{FF2B5EF4-FFF2-40B4-BE49-F238E27FC236}">
                <a16:creationId xmlns:a16="http://schemas.microsoft.com/office/drawing/2014/main" id="{26414E9F-94C8-874B-9F37-676FE26DF037}"/>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091" b="92149" l="3723" r="91489">
                        <a14:foregroundMark x1="4787" y1="45455" x2="4787" y2="45455"/>
                        <a14:foregroundMark x1="89894" y1="47107" x2="89894" y2="47107"/>
                        <a14:foregroundMark x1="92021" y1="47521" x2="92021" y2="47521"/>
                        <a14:foregroundMark x1="60106" y1="92149" x2="60106" y2="92149"/>
                        <a14:foregroundMark x1="44681" y1="55785" x2="44681" y2="55785"/>
                        <a14:foregroundMark x1="39362" y1="55785" x2="39362" y2="55785"/>
                        <a14:foregroundMark x1="39362" y1="57851" x2="39362" y2="57851"/>
                        <a14:foregroundMark x1="32447" y1="57851" x2="32447" y2="57851"/>
                        <a14:foregroundMark x1="22872" y1="57851" x2="22872" y2="57851"/>
                        <a14:foregroundMark x1="25532" y1="57851" x2="25532" y2="57851"/>
                        <a14:foregroundMark x1="21809" y1="54132" x2="21809" y2="54132"/>
                        <a14:foregroundMark x1="17021" y1="53719" x2="17021" y2="53719"/>
                        <a14:foregroundMark x1="46277" y1="52893" x2="46277" y2="52893"/>
                        <a14:foregroundMark x1="47872" y1="49174" x2="47872" y2="49174"/>
                        <a14:foregroundMark x1="42553" y1="39256" x2="42553" y2="39256"/>
                        <a14:foregroundMark x1="43085" y1="40083" x2="43085" y2="40083"/>
                        <a14:foregroundMark x1="43085" y1="40496" x2="43085" y2="40496"/>
                        <a14:foregroundMark x1="45213" y1="41736" x2="45213" y2="41736"/>
                        <a14:foregroundMark x1="44149" y1="38843" x2="44149" y2="38843"/>
                        <a14:foregroundMark x1="56383" y1="39256" x2="56383" y2="39256"/>
                        <a14:foregroundMark x1="51064" y1="33471" x2="51064" y2="33471"/>
                        <a14:foregroundMark x1="43085" y1="31818" x2="43085" y2="31818"/>
                        <a14:foregroundMark x1="40957" y1="29339" x2="40957" y2="29339"/>
                        <a14:foregroundMark x1="27660" y1="27686" x2="27660" y2="27686"/>
                        <a14:foregroundMark x1="20745" y1="30579" x2="20745" y2="30579"/>
                        <a14:foregroundMark x1="25532" y1="28512" x2="25532" y2="28512"/>
                        <a14:foregroundMark x1="13298" y1="35124" x2="13298" y2="35124"/>
                        <a14:foregroundMark x1="11702" y1="40496" x2="11702" y2="40496"/>
                        <a14:foregroundMark x1="15426" y1="40083" x2="15426" y2="40083"/>
                        <a14:foregroundMark x1="20213" y1="40083" x2="20213" y2="40083"/>
                        <a14:foregroundMark x1="22872" y1="40083" x2="22872" y2="40083"/>
                        <a14:foregroundMark x1="30851" y1="37190" x2="30851" y2="37190"/>
                      </a14:backgroundRemoval>
                    </a14:imgEffect>
                  </a14:imgLayer>
                </a14:imgProps>
              </a:ext>
              <a:ext uri="{28A0092B-C50C-407E-A947-70E740481C1C}">
                <a14:useLocalDpi xmlns:a14="http://schemas.microsoft.com/office/drawing/2010/main" val="0"/>
              </a:ext>
            </a:extLst>
          </a:blip>
          <a:stretch>
            <a:fillRect/>
          </a:stretch>
        </p:blipFill>
        <p:spPr>
          <a:xfrm>
            <a:off x="2275351" y="74857"/>
            <a:ext cx="781050" cy="1003935"/>
          </a:xfrm>
          <a:prstGeom prst="rect">
            <a:avLst/>
          </a:prstGeom>
        </p:spPr>
      </p:pic>
      <p:sp>
        <p:nvSpPr>
          <p:cNvPr id="8" name="TextBox 7">
            <a:extLst>
              <a:ext uri="{FF2B5EF4-FFF2-40B4-BE49-F238E27FC236}">
                <a16:creationId xmlns:a16="http://schemas.microsoft.com/office/drawing/2014/main" id="{E52BCACE-1618-7A46-9F70-1841E68E2A19}"/>
              </a:ext>
            </a:extLst>
          </p:cNvPr>
          <p:cNvSpPr txBox="1"/>
          <p:nvPr/>
        </p:nvSpPr>
        <p:spPr>
          <a:xfrm>
            <a:off x="6882158" y="6472823"/>
            <a:ext cx="6268194" cy="338554"/>
          </a:xfrm>
          <a:prstGeom prst="rect">
            <a:avLst/>
          </a:prstGeom>
          <a:noFill/>
        </p:spPr>
        <p:txBody>
          <a:bodyPr wrap="square" rtlCol="0">
            <a:spAutoFit/>
          </a:bodyPr>
          <a:lstStyle/>
          <a:p>
            <a:r>
              <a:rPr lang="en-US" sz="1600" dirty="0">
                <a:solidFill>
                  <a:schemeClr val="bg1"/>
                </a:solidFill>
              </a:rPr>
              <a:t>22. Präsentationsrunde </a:t>
            </a:r>
            <a:r>
              <a:rPr lang="en-US" sz="1600" dirty="0" err="1">
                <a:solidFill>
                  <a:schemeClr val="bg1"/>
                </a:solidFill>
              </a:rPr>
              <a:t>wissenschaftlicher</a:t>
            </a:r>
            <a:r>
              <a:rPr lang="en-US" sz="1600" dirty="0">
                <a:solidFill>
                  <a:schemeClr val="bg1"/>
                </a:solidFill>
              </a:rPr>
              <a:t> </a:t>
            </a:r>
            <a:r>
              <a:rPr lang="en-US" sz="1600" dirty="0" err="1">
                <a:solidFill>
                  <a:schemeClr val="bg1"/>
                </a:solidFill>
              </a:rPr>
              <a:t>Forschungsprojekte</a:t>
            </a:r>
            <a:endParaRPr lang="en-US" sz="1600" dirty="0">
              <a:solidFill>
                <a:schemeClr val="bg1"/>
              </a:solidFill>
            </a:endParaRPr>
          </a:p>
        </p:txBody>
      </p:sp>
      <p:sp>
        <p:nvSpPr>
          <p:cNvPr id="12" name="TextBox 11">
            <a:extLst>
              <a:ext uri="{FF2B5EF4-FFF2-40B4-BE49-F238E27FC236}">
                <a16:creationId xmlns:a16="http://schemas.microsoft.com/office/drawing/2014/main" id="{9DD7F406-05F7-7542-A1AF-D2D5D91C8BF5}"/>
              </a:ext>
            </a:extLst>
          </p:cNvPr>
          <p:cNvSpPr txBox="1"/>
          <p:nvPr/>
        </p:nvSpPr>
        <p:spPr>
          <a:xfrm>
            <a:off x="-427259" y="6464205"/>
            <a:ext cx="2354913" cy="338554"/>
          </a:xfrm>
          <a:prstGeom prst="rect">
            <a:avLst/>
          </a:prstGeom>
          <a:noFill/>
        </p:spPr>
        <p:txBody>
          <a:bodyPr wrap="square" rtlCol="0">
            <a:spAutoFit/>
          </a:bodyPr>
          <a:lstStyle/>
          <a:p>
            <a:pPr algn="ctr"/>
            <a:r>
              <a:rPr lang="en-US" sz="1600" dirty="0">
                <a:solidFill>
                  <a:schemeClr val="bg1"/>
                </a:solidFill>
              </a:rPr>
              <a:t>01.12.2021</a:t>
            </a:r>
          </a:p>
        </p:txBody>
      </p:sp>
      <p:sp>
        <p:nvSpPr>
          <p:cNvPr id="6" name="TextBox 5">
            <a:extLst>
              <a:ext uri="{FF2B5EF4-FFF2-40B4-BE49-F238E27FC236}">
                <a16:creationId xmlns:a16="http://schemas.microsoft.com/office/drawing/2014/main" id="{4D24BA78-35ED-114C-B7D6-EB03F2564D85}"/>
              </a:ext>
            </a:extLst>
          </p:cNvPr>
          <p:cNvSpPr txBox="1"/>
          <p:nvPr/>
        </p:nvSpPr>
        <p:spPr>
          <a:xfrm>
            <a:off x="10222528" y="330844"/>
            <a:ext cx="1820433" cy="492443"/>
          </a:xfrm>
          <a:prstGeom prst="rect">
            <a:avLst/>
          </a:prstGeom>
          <a:solidFill>
            <a:srgbClr val="7E8692"/>
          </a:solidFill>
        </p:spPr>
        <p:txBody>
          <a:bodyPr wrap="square" rtlCol="0">
            <a:spAutoFit/>
          </a:bodyPr>
          <a:lstStyle/>
          <a:p>
            <a:r>
              <a:rPr lang="en-NL" sz="1300" dirty="0">
                <a:solidFill>
                  <a:srgbClr val="2058B2"/>
                </a:solidFill>
                <a:latin typeface="Helvetica Neue Thin" panose="020B0403020202020204" pitchFamily="34" charset="0"/>
                <a:ea typeface="Helvetica Neue Thin" panose="020B0403020202020204" pitchFamily="34" charset="0"/>
                <a:cs typeface="Helvetica Neue" panose="02000503000000020004" pitchFamily="2" charset="0"/>
              </a:rPr>
              <a:t>German </a:t>
            </a:r>
          </a:p>
          <a:p>
            <a:r>
              <a:rPr lang="en-NL" sz="1300" dirty="0">
                <a:solidFill>
                  <a:srgbClr val="2058B2"/>
                </a:solidFill>
                <a:latin typeface="Helvetica Neue Thin" panose="020B0403020202020204" pitchFamily="34" charset="0"/>
                <a:ea typeface="Helvetica Neue Thin" panose="020B0403020202020204" pitchFamily="34" charset="0"/>
                <a:cs typeface="Helvetica Neue" panose="02000503000000020004" pitchFamily="2" charset="0"/>
              </a:rPr>
              <a:t>Research Foundation</a:t>
            </a:r>
          </a:p>
        </p:txBody>
      </p:sp>
    </p:spTree>
    <p:extLst>
      <p:ext uri="{BB962C8B-B14F-4D97-AF65-F5344CB8AC3E}">
        <p14:creationId xmlns:p14="http://schemas.microsoft.com/office/powerpoint/2010/main" val="2015114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AAE674B-E186-904E-A18F-98E7900DF21E}"/>
              </a:ext>
            </a:extLst>
          </p:cNvPr>
          <p:cNvGrpSpPr>
            <a:grpSpLocks noChangeAspect="1"/>
          </p:cNvGrpSpPr>
          <p:nvPr/>
        </p:nvGrpSpPr>
        <p:grpSpPr>
          <a:xfrm rot="16200000">
            <a:off x="-2078272" y="2763927"/>
            <a:ext cx="6474750" cy="1602000"/>
            <a:chOff x="1784350" y="2419310"/>
            <a:chExt cx="8623300" cy="2133600"/>
          </a:xfrm>
        </p:grpSpPr>
        <p:pic>
          <p:nvPicPr>
            <p:cNvPr id="16" name="Picture 15">
              <a:extLst>
                <a:ext uri="{FF2B5EF4-FFF2-40B4-BE49-F238E27FC236}">
                  <a16:creationId xmlns:a16="http://schemas.microsoft.com/office/drawing/2014/main" id="{9150C8C0-A8AD-1D45-82F7-EFEA8C018139}"/>
                </a:ext>
              </a:extLst>
            </p:cNvPr>
            <p:cNvPicPr>
              <a:picLocks noChangeAspect="1"/>
            </p:cNvPicPr>
            <p:nvPr/>
          </p:nvPicPr>
          <p:blipFill rotWithShape="1">
            <a:blip r:embed="rId3"/>
            <a:srcRect l="22312" t="18902" r="25684" b="46966"/>
            <a:stretch/>
          </p:blipFill>
          <p:spPr>
            <a:xfrm>
              <a:off x="3708400" y="2825953"/>
              <a:ext cx="4484495" cy="728241"/>
            </a:xfrm>
            <a:prstGeom prst="rect">
              <a:avLst/>
            </a:prstGeom>
          </p:spPr>
        </p:pic>
        <p:sp>
          <p:nvSpPr>
            <p:cNvPr id="17" name="Right Triangle 16">
              <a:extLst>
                <a:ext uri="{FF2B5EF4-FFF2-40B4-BE49-F238E27FC236}">
                  <a16:creationId xmlns:a16="http://schemas.microsoft.com/office/drawing/2014/main" id="{33CB40D3-5DB2-5444-8998-A5CF892ED980}"/>
                </a:ext>
              </a:extLst>
            </p:cNvPr>
            <p:cNvSpPr/>
            <p:nvPr/>
          </p:nvSpPr>
          <p:spPr>
            <a:xfrm flipH="1">
              <a:off x="3684337" y="2789321"/>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17">
              <a:extLst>
                <a:ext uri="{FF2B5EF4-FFF2-40B4-BE49-F238E27FC236}">
                  <a16:creationId xmlns:a16="http://schemas.microsoft.com/office/drawing/2014/main" id="{F7DC4E2F-D762-9843-A03F-5E2EF7DA9335}"/>
                </a:ext>
              </a:extLst>
            </p:cNvPr>
            <p:cNvPicPr>
              <a:picLocks noChangeAspect="1"/>
            </p:cNvPicPr>
            <p:nvPr/>
          </p:nvPicPr>
          <p:blipFill>
            <a:blip r:embed="rId3">
              <a:alphaModFix/>
            </a:blip>
            <a:stretch>
              <a:fillRect/>
            </a:stretch>
          </p:blipFill>
          <p:spPr>
            <a:xfrm>
              <a:off x="1784350" y="2419310"/>
              <a:ext cx="8623300" cy="2133600"/>
            </a:xfrm>
            <a:prstGeom prst="rect">
              <a:avLst/>
            </a:prstGeom>
          </p:spPr>
        </p:pic>
        <p:sp>
          <p:nvSpPr>
            <p:cNvPr id="19" name="Right Triangle 18">
              <a:extLst>
                <a:ext uri="{FF2B5EF4-FFF2-40B4-BE49-F238E27FC236}">
                  <a16:creationId xmlns:a16="http://schemas.microsoft.com/office/drawing/2014/main" id="{875DC40A-A39A-2047-8B1E-F82EEEA6929F}"/>
                </a:ext>
              </a:extLst>
            </p:cNvPr>
            <p:cNvSpPr/>
            <p:nvPr/>
          </p:nvSpPr>
          <p:spPr>
            <a:xfrm flipH="1">
              <a:off x="3684337" y="2785974"/>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ight Triangle 19">
              <a:extLst>
                <a:ext uri="{FF2B5EF4-FFF2-40B4-BE49-F238E27FC236}">
                  <a16:creationId xmlns:a16="http://schemas.microsoft.com/office/drawing/2014/main" id="{662316F8-97BF-2145-A00F-44856E7B0070}"/>
                </a:ext>
              </a:extLst>
            </p:cNvPr>
            <p:cNvSpPr/>
            <p:nvPr/>
          </p:nvSpPr>
          <p:spPr>
            <a:xfrm>
              <a:off x="3684337" y="3614840"/>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ight Triangle 20">
              <a:extLst>
                <a:ext uri="{FF2B5EF4-FFF2-40B4-BE49-F238E27FC236}">
                  <a16:creationId xmlns:a16="http://schemas.microsoft.com/office/drawing/2014/main" id="{A7E0066C-5C6C-824C-9180-6D3E4F2B6F38}"/>
                </a:ext>
              </a:extLst>
            </p:cNvPr>
            <p:cNvSpPr/>
            <p:nvPr/>
          </p:nvSpPr>
          <p:spPr>
            <a:xfrm flipH="1" flipV="1">
              <a:off x="3678990" y="3625939"/>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E26ABCA9-88BE-3643-A4D2-26BAC0A56461}"/>
                </a:ext>
              </a:extLst>
            </p:cNvPr>
            <p:cNvSpPr txBox="1"/>
            <p:nvPr/>
          </p:nvSpPr>
          <p:spPr>
            <a:xfrm>
              <a:off x="1997715" y="3300923"/>
              <a:ext cx="1159621" cy="614862"/>
            </a:xfrm>
            <a:prstGeom prst="rect">
              <a:avLst/>
            </a:prstGeom>
            <a:solidFill>
              <a:srgbClr val="9F9F9E"/>
            </a:solidFill>
          </p:spPr>
          <p:txBody>
            <a:bodyPr wrap="square" rtlCol="0">
              <a:spAutoFit/>
            </a:bodyPr>
            <a:lstStyle/>
            <a:p>
              <a:pPr algn="ctr"/>
              <a:r>
                <a:rPr lang="en-NL" sz="1200" dirty="0"/>
                <a:t>Occasional use</a:t>
              </a:r>
            </a:p>
          </p:txBody>
        </p:sp>
        <p:sp>
          <p:nvSpPr>
            <p:cNvPr id="23" name="TextBox 22">
              <a:extLst>
                <a:ext uri="{FF2B5EF4-FFF2-40B4-BE49-F238E27FC236}">
                  <a16:creationId xmlns:a16="http://schemas.microsoft.com/office/drawing/2014/main" id="{063A0AD0-404C-FE42-88D6-EAF554F6716E}"/>
                </a:ext>
              </a:extLst>
            </p:cNvPr>
            <p:cNvSpPr txBox="1"/>
            <p:nvPr/>
          </p:nvSpPr>
          <p:spPr>
            <a:xfrm>
              <a:off x="8746076" y="3284027"/>
              <a:ext cx="1112108" cy="614862"/>
            </a:xfrm>
            <a:prstGeom prst="rect">
              <a:avLst/>
            </a:prstGeom>
            <a:solidFill>
              <a:srgbClr val="F7BD26"/>
            </a:solidFill>
          </p:spPr>
          <p:txBody>
            <a:bodyPr wrap="square" rtlCol="0">
              <a:spAutoFit/>
            </a:bodyPr>
            <a:lstStyle/>
            <a:p>
              <a:pPr algn="ctr"/>
              <a:r>
                <a:rPr lang="en-NL" sz="1200" dirty="0"/>
                <a:t>Excessive use</a:t>
              </a:r>
            </a:p>
          </p:txBody>
        </p:sp>
        <p:sp>
          <p:nvSpPr>
            <p:cNvPr id="24" name="Right Triangle 23">
              <a:extLst>
                <a:ext uri="{FF2B5EF4-FFF2-40B4-BE49-F238E27FC236}">
                  <a16:creationId xmlns:a16="http://schemas.microsoft.com/office/drawing/2014/main" id="{331C8457-D55C-BC44-A45A-2D787A13C7C4}"/>
                </a:ext>
              </a:extLst>
            </p:cNvPr>
            <p:cNvSpPr/>
            <p:nvPr/>
          </p:nvSpPr>
          <p:spPr>
            <a:xfrm flipV="1">
              <a:off x="3684337" y="2787108"/>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2" name="Picture 11">
            <a:extLst>
              <a:ext uri="{FF2B5EF4-FFF2-40B4-BE49-F238E27FC236}">
                <a16:creationId xmlns:a16="http://schemas.microsoft.com/office/drawing/2014/main" id="{5FC78ACD-4ADF-C948-9188-2E29ED01F15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9173" b="99082" l="35683" r="62764">
                        <a14:foregroundMark x1="44284" y1="77784" x2="44284" y2="77784"/>
                        <a14:foregroundMark x1="51443" y1="72101" x2="51443" y2="72101"/>
                        <a14:foregroundMark x1="47392" y1="81745" x2="47392" y2="81745"/>
                        <a14:foregroundMark x1="46393" y1="89150" x2="46393" y2="89150"/>
                        <a14:foregroundMark x1="39012" y1="83467" x2="39012" y2="83467"/>
                        <a14:foregroundMark x1="39345" y1="86452" x2="39345" y2="86452"/>
                        <a14:foregroundMark x1="50610" y1="97417" x2="50610" y2="97417"/>
                        <a14:foregroundMark x1="56770" y1="98278" x2="56770" y2="98278"/>
                        <a14:foregroundMark x1="50111" y1="99082" x2="50111" y2="99082"/>
                        <a14:foregroundMark x1="52442" y1="69173" x2="52442" y2="69173"/>
                      </a14:backgroundRemoval>
                    </a14:imgEffect>
                  </a14:imgLayer>
                </a14:imgProps>
              </a:ext>
            </a:extLst>
          </a:blip>
          <a:srcRect l="32337" t="66913" r="33769"/>
          <a:stretch/>
        </p:blipFill>
        <p:spPr>
          <a:xfrm>
            <a:off x="4842933" y="4626003"/>
            <a:ext cx="2404534" cy="2269067"/>
          </a:xfrm>
          <a:prstGeom prst="rect">
            <a:avLst/>
          </a:prstGeom>
        </p:spPr>
      </p:pic>
      <p:grpSp>
        <p:nvGrpSpPr>
          <p:cNvPr id="2" name="Group 1">
            <a:extLst>
              <a:ext uri="{FF2B5EF4-FFF2-40B4-BE49-F238E27FC236}">
                <a16:creationId xmlns:a16="http://schemas.microsoft.com/office/drawing/2014/main" id="{1BFC6FFC-D61A-6542-A6E9-4E24FC8C8A54}"/>
              </a:ext>
            </a:extLst>
          </p:cNvPr>
          <p:cNvGrpSpPr/>
          <p:nvPr/>
        </p:nvGrpSpPr>
        <p:grpSpPr>
          <a:xfrm>
            <a:off x="1784350" y="2419310"/>
            <a:ext cx="8623300" cy="2133600"/>
            <a:chOff x="1784350" y="2419310"/>
            <a:chExt cx="8623300" cy="2133600"/>
          </a:xfrm>
        </p:grpSpPr>
        <p:pic>
          <p:nvPicPr>
            <p:cNvPr id="50" name="Picture 49">
              <a:extLst>
                <a:ext uri="{FF2B5EF4-FFF2-40B4-BE49-F238E27FC236}">
                  <a16:creationId xmlns:a16="http://schemas.microsoft.com/office/drawing/2014/main" id="{3301269D-00DA-A64B-BF48-B2298FA0D644}"/>
                </a:ext>
              </a:extLst>
            </p:cNvPr>
            <p:cNvPicPr>
              <a:picLocks noChangeAspect="1"/>
            </p:cNvPicPr>
            <p:nvPr/>
          </p:nvPicPr>
          <p:blipFill rotWithShape="1">
            <a:blip r:embed="rId3"/>
            <a:srcRect l="22312" t="18902" r="25684" b="46966"/>
            <a:stretch/>
          </p:blipFill>
          <p:spPr>
            <a:xfrm>
              <a:off x="3708400" y="2825953"/>
              <a:ext cx="4484495" cy="728241"/>
            </a:xfrm>
            <a:prstGeom prst="rect">
              <a:avLst/>
            </a:prstGeom>
          </p:spPr>
        </p:pic>
        <p:sp>
          <p:nvSpPr>
            <p:cNvPr id="55" name="Right Triangle 54">
              <a:extLst>
                <a:ext uri="{FF2B5EF4-FFF2-40B4-BE49-F238E27FC236}">
                  <a16:creationId xmlns:a16="http://schemas.microsoft.com/office/drawing/2014/main" id="{89BB11C2-E39C-B345-8755-FF5C42D01917}"/>
                </a:ext>
              </a:extLst>
            </p:cNvPr>
            <p:cNvSpPr/>
            <p:nvPr/>
          </p:nvSpPr>
          <p:spPr>
            <a:xfrm flipH="1">
              <a:off x="3684337" y="2789321"/>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2" name="Picture 71">
              <a:extLst>
                <a:ext uri="{FF2B5EF4-FFF2-40B4-BE49-F238E27FC236}">
                  <a16:creationId xmlns:a16="http://schemas.microsoft.com/office/drawing/2014/main" id="{816F721C-6FFF-6F47-B860-242D7EFD7222}"/>
                </a:ext>
              </a:extLst>
            </p:cNvPr>
            <p:cNvPicPr>
              <a:picLocks noChangeAspect="1"/>
            </p:cNvPicPr>
            <p:nvPr/>
          </p:nvPicPr>
          <p:blipFill>
            <a:blip r:embed="rId3"/>
            <a:stretch>
              <a:fillRect/>
            </a:stretch>
          </p:blipFill>
          <p:spPr>
            <a:xfrm>
              <a:off x="1784350" y="2419310"/>
              <a:ext cx="8623300" cy="2133600"/>
            </a:xfrm>
            <a:prstGeom prst="rect">
              <a:avLst/>
            </a:prstGeom>
          </p:spPr>
        </p:pic>
        <p:sp>
          <p:nvSpPr>
            <p:cNvPr id="73" name="Right Triangle 72">
              <a:extLst>
                <a:ext uri="{FF2B5EF4-FFF2-40B4-BE49-F238E27FC236}">
                  <a16:creationId xmlns:a16="http://schemas.microsoft.com/office/drawing/2014/main" id="{E4BD46BB-82E5-5E4A-A873-7F140197F01E}"/>
                </a:ext>
              </a:extLst>
            </p:cNvPr>
            <p:cNvSpPr/>
            <p:nvPr/>
          </p:nvSpPr>
          <p:spPr>
            <a:xfrm flipH="1">
              <a:off x="3684337" y="2785974"/>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4" name="Right Triangle 73">
              <a:extLst>
                <a:ext uri="{FF2B5EF4-FFF2-40B4-BE49-F238E27FC236}">
                  <a16:creationId xmlns:a16="http://schemas.microsoft.com/office/drawing/2014/main" id="{BD2C944E-ED26-344B-95ED-FBD30DD8EA27}"/>
                </a:ext>
              </a:extLst>
            </p:cNvPr>
            <p:cNvSpPr/>
            <p:nvPr/>
          </p:nvSpPr>
          <p:spPr>
            <a:xfrm>
              <a:off x="3684337" y="3614840"/>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5" name="Right Triangle 74">
              <a:extLst>
                <a:ext uri="{FF2B5EF4-FFF2-40B4-BE49-F238E27FC236}">
                  <a16:creationId xmlns:a16="http://schemas.microsoft.com/office/drawing/2014/main" id="{B654F44E-701E-FD48-92C7-4CECDE26719F}"/>
                </a:ext>
              </a:extLst>
            </p:cNvPr>
            <p:cNvSpPr/>
            <p:nvPr/>
          </p:nvSpPr>
          <p:spPr>
            <a:xfrm flipH="1" flipV="1">
              <a:off x="3678990" y="3625939"/>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EF2F7203-8C7E-E542-BB59-86E6EE37D063}"/>
                </a:ext>
              </a:extLst>
            </p:cNvPr>
            <p:cNvSpPr txBox="1"/>
            <p:nvPr/>
          </p:nvSpPr>
          <p:spPr>
            <a:xfrm>
              <a:off x="2045226" y="3315966"/>
              <a:ext cx="1112108" cy="584775"/>
            </a:xfrm>
            <a:prstGeom prst="rect">
              <a:avLst/>
            </a:prstGeom>
            <a:solidFill>
              <a:srgbClr val="9F9F9E"/>
            </a:solidFill>
          </p:spPr>
          <p:txBody>
            <a:bodyPr wrap="square" rtlCol="0">
              <a:spAutoFit/>
            </a:bodyPr>
            <a:lstStyle/>
            <a:p>
              <a:pPr algn="ctr"/>
              <a:r>
                <a:rPr lang="en-NL" sz="1600" dirty="0"/>
                <a:t>Occasional use</a:t>
              </a:r>
            </a:p>
          </p:txBody>
        </p:sp>
        <p:sp>
          <p:nvSpPr>
            <p:cNvPr id="11" name="TextBox 10">
              <a:extLst>
                <a:ext uri="{FF2B5EF4-FFF2-40B4-BE49-F238E27FC236}">
                  <a16:creationId xmlns:a16="http://schemas.microsoft.com/office/drawing/2014/main" id="{9FFA8B0D-F280-CA4B-B997-67B5A9DF5D16}"/>
                </a:ext>
              </a:extLst>
            </p:cNvPr>
            <p:cNvSpPr txBox="1"/>
            <p:nvPr/>
          </p:nvSpPr>
          <p:spPr>
            <a:xfrm>
              <a:off x="8861277" y="3315527"/>
              <a:ext cx="954731" cy="584775"/>
            </a:xfrm>
            <a:prstGeom prst="rect">
              <a:avLst/>
            </a:prstGeom>
            <a:solidFill>
              <a:srgbClr val="F7BD26"/>
            </a:solidFill>
          </p:spPr>
          <p:txBody>
            <a:bodyPr wrap="square" rtlCol="0">
              <a:spAutoFit/>
            </a:bodyPr>
            <a:lstStyle/>
            <a:p>
              <a:pPr algn="ctr"/>
              <a:r>
                <a:rPr lang="en-NL" sz="1600" dirty="0"/>
                <a:t>Excessive use</a:t>
              </a:r>
            </a:p>
          </p:txBody>
        </p:sp>
        <p:sp>
          <p:nvSpPr>
            <p:cNvPr id="14" name="Right Triangle 13">
              <a:extLst>
                <a:ext uri="{FF2B5EF4-FFF2-40B4-BE49-F238E27FC236}">
                  <a16:creationId xmlns:a16="http://schemas.microsoft.com/office/drawing/2014/main" id="{98FD59BA-488B-1644-A4ED-828152036620}"/>
                </a:ext>
              </a:extLst>
            </p:cNvPr>
            <p:cNvSpPr/>
            <p:nvPr/>
          </p:nvSpPr>
          <p:spPr>
            <a:xfrm flipV="1">
              <a:off x="3684337" y="2787108"/>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5" name="TextBox 24">
            <a:extLst>
              <a:ext uri="{FF2B5EF4-FFF2-40B4-BE49-F238E27FC236}">
                <a16:creationId xmlns:a16="http://schemas.microsoft.com/office/drawing/2014/main" id="{50CE4106-07C6-1F4F-8ADD-FC841730B2C7}"/>
              </a:ext>
            </a:extLst>
          </p:cNvPr>
          <p:cNvSpPr txBox="1"/>
          <p:nvPr/>
        </p:nvSpPr>
        <p:spPr>
          <a:xfrm>
            <a:off x="0" y="548371"/>
            <a:ext cx="12192000" cy="646331"/>
          </a:xfrm>
          <a:prstGeom prst="rect">
            <a:avLst/>
          </a:prstGeom>
          <a:noFill/>
        </p:spPr>
        <p:txBody>
          <a:bodyPr wrap="square" rtlCol="0">
            <a:spAutoFit/>
          </a:bodyPr>
          <a:lstStyle/>
          <a:p>
            <a:pPr algn="ctr"/>
            <a:r>
              <a:rPr lang="en-NL" sz="3600" b="1" dirty="0"/>
              <a:t>Measuring change</a:t>
            </a:r>
          </a:p>
        </p:txBody>
      </p:sp>
      <p:cxnSp>
        <p:nvCxnSpPr>
          <p:cNvPr id="26" name="Straight Arrow Connector 25">
            <a:extLst>
              <a:ext uri="{FF2B5EF4-FFF2-40B4-BE49-F238E27FC236}">
                <a16:creationId xmlns:a16="http://schemas.microsoft.com/office/drawing/2014/main" id="{080C02DD-755C-A244-8B54-15673BA882E5}"/>
              </a:ext>
            </a:extLst>
          </p:cNvPr>
          <p:cNvCxnSpPr/>
          <p:nvPr/>
        </p:nvCxnSpPr>
        <p:spPr>
          <a:xfrm>
            <a:off x="1255759" y="3793524"/>
            <a:ext cx="8444295" cy="0"/>
          </a:xfrm>
          <a:prstGeom prst="straightConnector1">
            <a:avLst/>
          </a:prstGeom>
          <a:ln w="63500">
            <a:solidFill>
              <a:srgbClr val="C4AF7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A61F4D0-3345-044E-8CCE-6C86ECA4455F}"/>
              </a:ext>
            </a:extLst>
          </p:cNvPr>
          <p:cNvSpPr txBox="1"/>
          <p:nvPr/>
        </p:nvSpPr>
        <p:spPr>
          <a:xfrm>
            <a:off x="9800981" y="3608858"/>
            <a:ext cx="1755096" cy="369332"/>
          </a:xfrm>
          <a:prstGeom prst="rect">
            <a:avLst/>
          </a:prstGeom>
          <a:noFill/>
        </p:spPr>
        <p:txBody>
          <a:bodyPr wrap="none" rtlCol="0">
            <a:spAutoFit/>
          </a:bodyPr>
          <a:lstStyle/>
          <a:p>
            <a:r>
              <a:rPr lang="en-NL" dirty="0"/>
              <a:t>Time (12 month)</a:t>
            </a:r>
          </a:p>
        </p:txBody>
      </p:sp>
      <p:sp>
        <p:nvSpPr>
          <p:cNvPr id="28" name="TextBox 27">
            <a:extLst>
              <a:ext uri="{FF2B5EF4-FFF2-40B4-BE49-F238E27FC236}">
                <a16:creationId xmlns:a16="http://schemas.microsoft.com/office/drawing/2014/main" id="{3A433095-F588-3C4C-9A33-7F93B08D0F36}"/>
              </a:ext>
            </a:extLst>
          </p:cNvPr>
          <p:cNvSpPr txBox="1"/>
          <p:nvPr/>
        </p:nvSpPr>
        <p:spPr>
          <a:xfrm>
            <a:off x="6963753" y="4832078"/>
            <a:ext cx="5012347" cy="646331"/>
          </a:xfrm>
          <a:prstGeom prst="rect">
            <a:avLst/>
          </a:prstGeom>
          <a:noFill/>
        </p:spPr>
        <p:txBody>
          <a:bodyPr wrap="square" rtlCol="0">
            <a:spAutoFit/>
          </a:bodyPr>
          <a:lstStyle/>
          <a:p>
            <a:pPr marL="285750" indent="-285750">
              <a:buFont typeface="Arial" panose="020B0604020202020204" pitchFamily="34" charset="0"/>
              <a:buChar char="•"/>
            </a:pPr>
            <a:r>
              <a:rPr lang="en-NL" dirty="0"/>
              <a:t>Mild to moderate Alcohol Use Disorder (AUD)</a:t>
            </a:r>
          </a:p>
          <a:p>
            <a:pPr marL="285750" indent="-285750">
              <a:buFont typeface="Arial" panose="020B0604020202020204" pitchFamily="34" charset="0"/>
              <a:buChar char="•"/>
            </a:pPr>
            <a:r>
              <a:rPr lang="en-NL" dirty="0"/>
              <a:t>900 participants (300 in initial dataset)</a:t>
            </a:r>
          </a:p>
        </p:txBody>
      </p:sp>
    </p:spTree>
    <p:extLst>
      <p:ext uri="{BB962C8B-B14F-4D97-AF65-F5344CB8AC3E}">
        <p14:creationId xmlns:p14="http://schemas.microsoft.com/office/powerpoint/2010/main" val="356444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2"/>
                                        </p:tgtEl>
                                      </p:cBhvr>
                                      <p:by x="75000" y="75000"/>
                                    </p:animScale>
                                  </p:childTnLst>
                                </p:cTn>
                              </p:par>
                              <p:par>
                                <p:cTn id="7" presetID="8" presetClass="emph" presetSubtype="0" fill="hold" nodeType="withEffect">
                                  <p:stCondLst>
                                    <p:cond delay="0"/>
                                  </p:stCondLst>
                                  <p:childTnLst>
                                    <p:animRot by="-5400000">
                                      <p:cBhvr>
                                        <p:cTn id="8" dur="1000" fill="hold"/>
                                        <p:tgtEl>
                                          <p:spTgt spid="2"/>
                                        </p:tgtEl>
                                        <p:attrNameLst>
                                          <p:attrName>r</p:attrName>
                                        </p:attrNameLst>
                                      </p:cBhvr>
                                    </p:animRot>
                                  </p:childTnLst>
                                </p:cTn>
                              </p:par>
                              <p:par>
                                <p:cTn id="9" presetID="0" presetClass="path" presetSubtype="0" accel="50000" decel="50000" fill="hold" nodeType="withEffect">
                                  <p:stCondLst>
                                    <p:cond delay="0"/>
                                  </p:stCondLst>
                                  <p:childTnLst>
                                    <p:animMotion origin="layout" path="M 0 0.01412 L -0.40378 0.01111 " pathEditMode="relative" rAng="0" ptsTypes="AA">
                                      <p:cBhvr>
                                        <p:cTn id="10" dur="2000" fill="hold"/>
                                        <p:tgtEl>
                                          <p:spTgt spid="2"/>
                                        </p:tgtEl>
                                        <p:attrNameLst>
                                          <p:attrName>ppt_x</p:attrName>
                                          <p:attrName>ppt_y</p:attrName>
                                        </p:attrNameLst>
                                      </p:cBhvr>
                                      <p:rCtr x="-20195" y="-162"/>
                                    </p:animMotion>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AAE674B-E186-904E-A18F-98E7900DF21E}"/>
              </a:ext>
            </a:extLst>
          </p:cNvPr>
          <p:cNvGrpSpPr>
            <a:grpSpLocks noChangeAspect="1"/>
          </p:cNvGrpSpPr>
          <p:nvPr/>
        </p:nvGrpSpPr>
        <p:grpSpPr>
          <a:xfrm rot="16200000">
            <a:off x="-2078272" y="2763927"/>
            <a:ext cx="6474750" cy="1602000"/>
            <a:chOff x="1784350" y="2419310"/>
            <a:chExt cx="8623300" cy="2133600"/>
          </a:xfrm>
        </p:grpSpPr>
        <p:pic>
          <p:nvPicPr>
            <p:cNvPr id="16" name="Picture 15">
              <a:extLst>
                <a:ext uri="{FF2B5EF4-FFF2-40B4-BE49-F238E27FC236}">
                  <a16:creationId xmlns:a16="http://schemas.microsoft.com/office/drawing/2014/main" id="{9150C8C0-A8AD-1D45-82F7-EFEA8C018139}"/>
                </a:ext>
              </a:extLst>
            </p:cNvPr>
            <p:cNvPicPr>
              <a:picLocks noChangeAspect="1"/>
            </p:cNvPicPr>
            <p:nvPr/>
          </p:nvPicPr>
          <p:blipFill rotWithShape="1">
            <a:blip r:embed="rId3"/>
            <a:srcRect l="22312" t="18902" r="25684" b="46966"/>
            <a:stretch/>
          </p:blipFill>
          <p:spPr>
            <a:xfrm>
              <a:off x="3708400" y="2825953"/>
              <a:ext cx="4484495" cy="728241"/>
            </a:xfrm>
            <a:prstGeom prst="rect">
              <a:avLst/>
            </a:prstGeom>
          </p:spPr>
        </p:pic>
        <p:sp>
          <p:nvSpPr>
            <p:cNvPr id="17" name="Right Triangle 16">
              <a:extLst>
                <a:ext uri="{FF2B5EF4-FFF2-40B4-BE49-F238E27FC236}">
                  <a16:creationId xmlns:a16="http://schemas.microsoft.com/office/drawing/2014/main" id="{33CB40D3-5DB2-5444-8998-A5CF892ED980}"/>
                </a:ext>
              </a:extLst>
            </p:cNvPr>
            <p:cNvSpPr/>
            <p:nvPr/>
          </p:nvSpPr>
          <p:spPr>
            <a:xfrm flipH="1">
              <a:off x="3684337" y="2789321"/>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17">
              <a:extLst>
                <a:ext uri="{FF2B5EF4-FFF2-40B4-BE49-F238E27FC236}">
                  <a16:creationId xmlns:a16="http://schemas.microsoft.com/office/drawing/2014/main" id="{F7DC4E2F-D762-9843-A03F-5E2EF7DA9335}"/>
                </a:ext>
              </a:extLst>
            </p:cNvPr>
            <p:cNvPicPr>
              <a:picLocks noChangeAspect="1"/>
            </p:cNvPicPr>
            <p:nvPr/>
          </p:nvPicPr>
          <p:blipFill>
            <a:blip r:embed="rId3">
              <a:alphaModFix/>
            </a:blip>
            <a:stretch>
              <a:fillRect/>
            </a:stretch>
          </p:blipFill>
          <p:spPr>
            <a:xfrm>
              <a:off x="1784350" y="2419310"/>
              <a:ext cx="8623300" cy="2133600"/>
            </a:xfrm>
            <a:prstGeom prst="rect">
              <a:avLst/>
            </a:prstGeom>
          </p:spPr>
        </p:pic>
        <p:sp>
          <p:nvSpPr>
            <p:cNvPr id="19" name="Right Triangle 18">
              <a:extLst>
                <a:ext uri="{FF2B5EF4-FFF2-40B4-BE49-F238E27FC236}">
                  <a16:creationId xmlns:a16="http://schemas.microsoft.com/office/drawing/2014/main" id="{875DC40A-A39A-2047-8B1E-F82EEEA6929F}"/>
                </a:ext>
              </a:extLst>
            </p:cNvPr>
            <p:cNvSpPr/>
            <p:nvPr/>
          </p:nvSpPr>
          <p:spPr>
            <a:xfrm flipH="1">
              <a:off x="3684337" y="2785974"/>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ight Triangle 19">
              <a:extLst>
                <a:ext uri="{FF2B5EF4-FFF2-40B4-BE49-F238E27FC236}">
                  <a16:creationId xmlns:a16="http://schemas.microsoft.com/office/drawing/2014/main" id="{662316F8-97BF-2145-A00F-44856E7B0070}"/>
                </a:ext>
              </a:extLst>
            </p:cNvPr>
            <p:cNvSpPr/>
            <p:nvPr/>
          </p:nvSpPr>
          <p:spPr>
            <a:xfrm>
              <a:off x="3684337" y="3614840"/>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ight Triangle 20">
              <a:extLst>
                <a:ext uri="{FF2B5EF4-FFF2-40B4-BE49-F238E27FC236}">
                  <a16:creationId xmlns:a16="http://schemas.microsoft.com/office/drawing/2014/main" id="{A7E0066C-5C6C-824C-9180-6D3E4F2B6F38}"/>
                </a:ext>
              </a:extLst>
            </p:cNvPr>
            <p:cNvSpPr/>
            <p:nvPr/>
          </p:nvSpPr>
          <p:spPr>
            <a:xfrm flipH="1" flipV="1">
              <a:off x="3678990" y="3625939"/>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E26ABCA9-88BE-3643-A4D2-26BAC0A56461}"/>
                </a:ext>
              </a:extLst>
            </p:cNvPr>
            <p:cNvSpPr txBox="1"/>
            <p:nvPr/>
          </p:nvSpPr>
          <p:spPr>
            <a:xfrm>
              <a:off x="1997715" y="3300923"/>
              <a:ext cx="1159621" cy="614862"/>
            </a:xfrm>
            <a:prstGeom prst="rect">
              <a:avLst/>
            </a:prstGeom>
            <a:solidFill>
              <a:srgbClr val="9F9F9E"/>
            </a:solidFill>
          </p:spPr>
          <p:txBody>
            <a:bodyPr wrap="square" rtlCol="0">
              <a:spAutoFit/>
            </a:bodyPr>
            <a:lstStyle/>
            <a:p>
              <a:pPr algn="ctr"/>
              <a:r>
                <a:rPr lang="en-NL" sz="1200" dirty="0"/>
                <a:t>Occasional use</a:t>
              </a:r>
            </a:p>
          </p:txBody>
        </p:sp>
        <p:sp>
          <p:nvSpPr>
            <p:cNvPr id="23" name="TextBox 22">
              <a:extLst>
                <a:ext uri="{FF2B5EF4-FFF2-40B4-BE49-F238E27FC236}">
                  <a16:creationId xmlns:a16="http://schemas.microsoft.com/office/drawing/2014/main" id="{063A0AD0-404C-FE42-88D6-EAF554F6716E}"/>
                </a:ext>
              </a:extLst>
            </p:cNvPr>
            <p:cNvSpPr txBox="1"/>
            <p:nvPr/>
          </p:nvSpPr>
          <p:spPr>
            <a:xfrm>
              <a:off x="8746076" y="3284027"/>
              <a:ext cx="1112108" cy="614862"/>
            </a:xfrm>
            <a:prstGeom prst="rect">
              <a:avLst/>
            </a:prstGeom>
            <a:solidFill>
              <a:srgbClr val="F7BD26"/>
            </a:solidFill>
          </p:spPr>
          <p:txBody>
            <a:bodyPr wrap="square" rtlCol="0">
              <a:spAutoFit/>
            </a:bodyPr>
            <a:lstStyle/>
            <a:p>
              <a:pPr algn="ctr"/>
              <a:r>
                <a:rPr lang="en-NL" sz="1200" dirty="0"/>
                <a:t>Excessive use</a:t>
              </a:r>
            </a:p>
          </p:txBody>
        </p:sp>
        <p:sp>
          <p:nvSpPr>
            <p:cNvPr id="24" name="Right Triangle 23">
              <a:extLst>
                <a:ext uri="{FF2B5EF4-FFF2-40B4-BE49-F238E27FC236}">
                  <a16:creationId xmlns:a16="http://schemas.microsoft.com/office/drawing/2014/main" id="{331C8457-D55C-BC44-A45A-2D787A13C7C4}"/>
                </a:ext>
              </a:extLst>
            </p:cNvPr>
            <p:cNvSpPr/>
            <p:nvPr/>
          </p:nvSpPr>
          <p:spPr>
            <a:xfrm flipV="1">
              <a:off x="3684337" y="2787108"/>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5" name="TextBox 24">
            <a:extLst>
              <a:ext uri="{FF2B5EF4-FFF2-40B4-BE49-F238E27FC236}">
                <a16:creationId xmlns:a16="http://schemas.microsoft.com/office/drawing/2014/main" id="{50CE4106-07C6-1F4F-8ADD-FC841730B2C7}"/>
              </a:ext>
            </a:extLst>
          </p:cNvPr>
          <p:cNvSpPr txBox="1"/>
          <p:nvPr/>
        </p:nvSpPr>
        <p:spPr>
          <a:xfrm>
            <a:off x="0" y="548371"/>
            <a:ext cx="12192000" cy="646331"/>
          </a:xfrm>
          <a:prstGeom prst="rect">
            <a:avLst/>
          </a:prstGeom>
          <a:noFill/>
        </p:spPr>
        <p:txBody>
          <a:bodyPr wrap="square" rtlCol="0">
            <a:spAutoFit/>
          </a:bodyPr>
          <a:lstStyle/>
          <a:p>
            <a:pPr algn="ctr"/>
            <a:r>
              <a:rPr lang="en-NL" sz="3600" b="1" dirty="0"/>
              <a:t>Measuring change</a:t>
            </a:r>
          </a:p>
        </p:txBody>
      </p:sp>
      <p:cxnSp>
        <p:nvCxnSpPr>
          <p:cNvPr id="5" name="Straight Arrow Connector 4">
            <a:extLst>
              <a:ext uri="{FF2B5EF4-FFF2-40B4-BE49-F238E27FC236}">
                <a16:creationId xmlns:a16="http://schemas.microsoft.com/office/drawing/2014/main" id="{01EF3D7F-B0BD-444E-A133-3920761910F6}"/>
              </a:ext>
            </a:extLst>
          </p:cNvPr>
          <p:cNvCxnSpPr/>
          <p:nvPr/>
        </p:nvCxnSpPr>
        <p:spPr>
          <a:xfrm>
            <a:off x="1255759" y="3793524"/>
            <a:ext cx="8444295" cy="0"/>
          </a:xfrm>
          <a:prstGeom prst="straightConnector1">
            <a:avLst/>
          </a:prstGeom>
          <a:ln w="63500">
            <a:solidFill>
              <a:srgbClr val="C4AF7E"/>
            </a:solidFill>
            <a:tailEnd type="triangle"/>
          </a:ln>
        </p:spPr>
        <p:style>
          <a:lnRef idx="1">
            <a:schemeClr val="accent1"/>
          </a:lnRef>
          <a:fillRef idx="0">
            <a:schemeClr val="accent1"/>
          </a:fillRef>
          <a:effectRef idx="0">
            <a:schemeClr val="accent1"/>
          </a:effectRef>
          <a:fontRef idx="minor">
            <a:schemeClr val="tx1"/>
          </a:fontRef>
        </p:style>
      </p:cxnSp>
      <p:sp>
        <p:nvSpPr>
          <p:cNvPr id="27" name="Freeform 26">
            <a:extLst>
              <a:ext uri="{FF2B5EF4-FFF2-40B4-BE49-F238E27FC236}">
                <a16:creationId xmlns:a16="http://schemas.microsoft.com/office/drawing/2014/main" id="{8E0FBB27-5EF9-644A-9974-B26016693F56}"/>
              </a:ext>
            </a:extLst>
          </p:cNvPr>
          <p:cNvSpPr/>
          <p:nvPr/>
        </p:nvSpPr>
        <p:spPr>
          <a:xfrm>
            <a:off x="1250889" y="2988047"/>
            <a:ext cx="8726906" cy="2020910"/>
          </a:xfrm>
          <a:custGeom>
            <a:avLst/>
            <a:gdLst>
              <a:gd name="connsiteX0" fmla="*/ 0 w 8726906"/>
              <a:gd name="connsiteY0" fmla="*/ 2726668 h 3383625"/>
              <a:gd name="connsiteX1" fmla="*/ 1491916 w 8726906"/>
              <a:gd name="connsiteY1" fmla="*/ 1988731 h 3383625"/>
              <a:gd name="connsiteX2" fmla="*/ 2646948 w 8726906"/>
              <a:gd name="connsiteY2" fmla="*/ 2694584 h 3383625"/>
              <a:gd name="connsiteX3" fmla="*/ 4010527 w 8726906"/>
              <a:gd name="connsiteY3" fmla="*/ 2566247 h 3383625"/>
              <a:gd name="connsiteX4" fmla="*/ 4668253 w 8726906"/>
              <a:gd name="connsiteY4" fmla="*/ 127847 h 3383625"/>
              <a:gd name="connsiteX5" fmla="*/ 6144127 w 8726906"/>
              <a:gd name="connsiteY5" fmla="*/ 657236 h 3383625"/>
              <a:gd name="connsiteX6" fmla="*/ 6705600 w 8726906"/>
              <a:gd name="connsiteY6" fmla="*/ 3336268 h 3383625"/>
              <a:gd name="connsiteX7" fmla="*/ 8726906 w 8726906"/>
              <a:gd name="connsiteY7" fmla="*/ 2437910 h 3383625"/>
              <a:gd name="connsiteX8" fmla="*/ 8726906 w 8726906"/>
              <a:gd name="connsiteY8" fmla="*/ 2437910 h 338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6906" h="3383625">
                <a:moveTo>
                  <a:pt x="0" y="2726668"/>
                </a:moveTo>
                <a:cubicBezTo>
                  <a:pt x="525379" y="2360373"/>
                  <a:pt x="1050758" y="1994078"/>
                  <a:pt x="1491916" y="1988731"/>
                </a:cubicBezTo>
                <a:cubicBezTo>
                  <a:pt x="1933074" y="1983384"/>
                  <a:pt x="2227180" y="2598331"/>
                  <a:pt x="2646948" y="2694584"/>
                </a:cubicBezTo>
                <a:cubicBezTo>
                  <a:pt x="3066717" y="2790837"/>
                  <a:pt x="3673643" y="2994037"/>
                  <a:pt x="4010527" y="2566247"/>
                </a:cubicBezTo>
                <a:cubicBezTo>
                  <a:pt x="4347411" y="2138457"/>
                  <a:pt x="4312653" y="446015"/>
                  <a:pt x="4668253" y="127847"/>
                </a:cubicBezTo>
                <a:cubicBezTo>
                  <a:pt x="5023853" y="-190322"/>
                  <a:pt x="5804569" y="122499"/>
                  <a:pt x="6144127" y="657236"/>
                </a:cubicBezTo>
                <a:cubicBezTo>
                  <a:pt x="6483685" y="1191973"/>
                  <a:pt x="6275137" y="3039489"/>
                  <a:pt x="6705600" y="3336268"/>
                </a:cubicBezTo>
                <a:cubicBezTo>
                  <a:pt x="7136063" y="3633047"/>
                  <a:pt x="8726906" y="2437910"/>
                  <a:pt x="8726906" y="2437910"/>
                </a:cubicBezTo>
                <a:lnTo>
                  <a:pt x="8726906" y="243791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8" name="Picture 27">
            <a:extLst>
              <a:ext uri="{FF2B5EF4-FFF2-40B4-BE49-F238E27FC236}">
                <a16:creationId xmlns:a16="http://schemas.microsoft.com/office/drawing/2014/main" id="{F2FF0A28-0557-7347-9F5E-A17E91041E3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9173" b="99082" l="35683" r="62764">
                        <a14:foregroundMark x1="44284" y1="77784" x2="44284" y2="77784"/>
                        <a14:foregroundMark x1="51443" y1="72101" x2="51443" y2="72101"/>
                        <a14:foregroundMark x1="47392" y1="81745" x2="47392" y2="81745"/>
                        <a14:foregroundMark x1="46393" y1="89150" x2="46393" y2="89150"/>
                        <a14:foregroundMark x1="39012" y1="83467" x2="39012" y2="83467"/>
                        <a14:foregroundMark x1="39345" y1="86452" x2="39345" y2="86452"/>
                        <a14:foregroundMark x1="50610" y1="97417" x2="50610" y2="97417"/>
                        <a14:foregroundMark x1="56770" y1="98278" x2="56770" y2="98278"/>
                        <a14:foregroundMark x1="50111" y1="99082" x2="50111" y2="99082"/>
                        <a14:foregroundMark x1="52442" y1="69173" x2="52442" y2="69173"/>
                      </a14:backgroundRemoval>
                    </a14:imgEffect>
                  </a14:imgLayer>
                </a14:imgProps>
              </a:ext>
            </a:extLst>
          </a:blip>
          <a:srcRect l="32337" t="66913" r="33769"/>
          <a:stretch/>
        </p:blipFill>
        <p:spPr>
          <a:xfrm>
            <a:off x="4842933" y="4626003"/>
            <a:ext cx="2404534" cy="2269067"/>
          </a:xfrm>
          <a:prstGeom prst="rect">
            <a:avLst/>
          </a:prstGeom>
        </p:spPr>
      </p:pic>
      <p:sp>
        <p:nvSpPr>
          <p:cNvPr id="29" name="TextBox 28">
            <a:extLst>
              <a:ext uri="{FF2B5EF4-FFF2-40B4-BE49-F238E27FC236}">
                <a16:creationId xmlns:a16="http://schemas.microsoft.com/office/drawing/2014/main" id="{65C7298B-9FCB-6643-A93A-7049F490BA21}"/>
              </a:ext>
            </a:extLst>
          </p:cNvPr>
          <p:cNvSpPr txBox="1"/>
          <p:nvPr/>
        </p:nvSpPr>
        <p:spPr>
          <a:xfrm>
            <a:off x="9800981" y="3608858"/>
            <a:ext cx="1755096" cy="369332"/>
          </a:xfrm>
          <a:prstGeom prst="rect">
            <a:avLst/>
          </a:prstGeom>
          <a:noFill/>
        </p:spPr>
        <p:txBody>
          <a:bodyPr wrap="none" rtlCol="0">
            <a:spAutoFit/>
          </a:bodyPr>
          <a:lstStyle/>
          <a:p>
            <a:r>
              <a:rPr lang="en-NL" dirty="0"/>
              <a:t>Time (12 month)</a:t>
            </a:r>
          </a:p>
        </p:txBody>
      </p:sp>
      <p:pic>
        <p:nvPicPr>
          <p:cNvPr id="7" name="Picture 6">
            <a:extLst>
              <a:ext uri="{FF2B5EF4-FFF2-40B4-BE49-F238E27FC236}">
                <a16:creationId xmlns:a16="http://schemas.microsoft.com/office/drawing/2014/main" id="{517572D0-5CAC-0D43-9B03-298A55BAE58B}"/>
              </a:ext>
            </a:extLst>
          </p:cNvPr>
          <p:cNvPicPr>
            <a:picLocks noChangeAspect="1"/>
          </p:cNvPicPr>
          <p:nvPr/>
        </p:nvPicPr>
        <p:blipFill>
          <a:blip r:embed="rId6"/>
          <a:stretch>
            <a:fillRect/>
          </a:stretch>
        </p:blipFill>
        <p:spPr>
          <a:xfrm rot="1646381">
            <a:off x="6603624" y="5433204"/>
            <a:ext cx="944853" cy="944853"/>
          </a:xfrm>
          <a:prstGeom prst="rect">
            <a:avLst/>
          </a:prstGeom>
        </p:spPr>
      </p:pic>
      <p:sp>
        <p:nvSpPr>
          <p:cNvPr id="33" name="TextBox 32">
            <a:extLst>
              <a:ext uri="{FF2B5EF4-FFF2-40B4-BE49-F238E27FC236}">
                <a16:creationId xmlns:a16="http://schemas.microsoft.com/office/drawing/2014/main" id="{6B5CABDE-9B02-094A-AC00-ED631F5D4F35}"/>
              </a:ext>
            </a:extLst>
          </p:cNvPr>
          <p:cNvSpPr txBox="1"/>
          <p:nvPr/>
        </p:nvSpPr>
        <p:spPr>
          <a:xfrm>
            <a:off x="9529534" y="4647176"/>
            <a:ext cx="3181694" cy="646331"/>
          </a:xfrm>
          <a:prstGeom prst="rect">
            <a:avLst/>
          </a:prstGeom>
          <a:noFill/>
        </p:spPr>
        <p:txBody>
          <a:bodyPr wrap="square" rtlCol="0">
            <a:spAutoFit/>
          </a:bodyPr>
          <a:lstStyle/>
          <a:p>
            <a:r>
              <a:rPr lang="en-NL" dirty="0"/>
              <a:t>Daily alcohol </a:t>
            </a:r>
          </a:p>
          <a:p>
            <a:r>
              <a:rPr lang="en-NL" dirty="0"/>
              <a:t>consumption</a:t>
            </a:r>
          </a:p>
        </p:txBody>
      </p:sp>
      <p:sp>
        <p:nvSpPr>
          <p:cNvPr id="35" name="TextBox 34">
            <a:extLst>
              <a:ext uri="{FF2B5EF4-FFF2-40B4-BE49-F238E27FC236}">
                <a16:creationId xmlns:a16="http://schemas.microsoft.com/office/drawing/2014/main" id="{66250F81-6C70-7B47-A3D4-A5605FF984BE}"/>
              </a:ext>
            </a:extLst>
          </p:cNvPr>
          <p:cNvSpPr txBox="1"/>
          <p:nvPr/>
        </p:nvSpPr>
        <p:spPr>
          <a:xfrm>
            <a:off x="6963753" y="4832078"/>
            <a:ext cx="5012347" cy="646331"/>
          </a:xfrm>
          <a:prstGeom prst="rect">
            <a:avLst/>
          </a:prstGeom>
          <a:noFill/>
        </p:spPr>
        <p:txBody>
          <a:bodyPr wrap="square" rtlCol="0">
            <a:spAutoFit/>
          </a:bodyPr>
          <a:lstStyle/>
          <a:p>
            <a:pPr marL="285750" indent="-285750">
              <a:buFont typeface="Arial" panose="020B0604020202020204" pitchFamily="34" charset="0"/>
              <a:buChar char="•"/>
            </a:pPr>
            <a:r>
              <a:rPr lang="en-NL" dirty="0"/>
              <a:t>Mild to moderate Alcohol Use Disorder (AUD)</a:t>
            </a:r>
          </a:p>
          <a:p>
            <a:pPr marL="285750" indent="-285750">
              <a:buFont typeface="Arial" panose="020B0604020202020204" pitchFamily="34" charset="0"/>
              <a:buChar char="•"/>
            </a:pPr>
            <a:r>
              <a:rPr lang="en-NL" dirty="0"/>
              <a:t>900 participants (300 in initial dataset)</a:t>
            </a:r>
          </a:p>
        </p:txBody>
      </p:sp>
    </p:spTree>
    <p:extLst>
      <p:ext uri="{BB962C8B-B14F-4D97-AF65-F5344CB8AC3E}">
        <p14:creationId xmlns:p14="http://schemas.microsoft.com/office/powerpoint/2010/main" val="392700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3"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AAE674B-E186-904E-A18F-98E7900DF21E}"/>
              </a:ext>
            </a:extLst>
          </p:cNvPr>
          <p:cNvGrpSpPr>
            <a:grpSpLocks noChangeAspect="1"/>
          </p:cNvGrpSpPr>
          <p:nvPr/>
        </p:nvGrpSpPr>
        <p:grpSpPr>
          <a:xfrm rot="16200000">
            <a:off x="-2078272" y="2763927"/>
            <a:ext cx="6474750" cy="1602000"/>
            <a:chOff x="1784350" y="2419310"/>
            <a:chExt cx="8623300" cy="2133600"/>
          </a:xfrm>
        </p:grpSpPr>
        <p:pic>
          <p:nvPicPr>
            <p:cNvPr id="16" name="Picture 15">
              <a:extLst>
                <a:ext uri="{FF2B5EF4-FFF2-40B4-BE49-F238E27FC236}">
                  <a16:creationId xmlns:a16="http://schemas.microsoft.com/office/drawing/2014/main" id="{9150C8C0-A8AD-1D45-82F7-EFEA8C018139}"/>
                </a:ext>
              </a:extLst>
            </p:cNvPr>
            <p:cNvPicPr>
              <a:picLocks noChangeAspect="1"/>
            </p:cNvPicPr>
            <p:nvPr/>
          </p:nvPicPr>
          <p:blipFill rotWithShape="1">
            <a:blip r:embed="rId3"/>
            <a:srcRect l="22312" t="18902" r="25684" b="46966"/>
            <a:stretch/>
          </p:blipFill>
          <p:spPr>
            <a:xfrm>
              <a:off x="3708400" y="2825953"/>
              <a:ext cx="4484495" cy="728241"/>
            </a:xfrm>
            <a:prstGeom prst="rect">
              <a:avLst/>
            </a:prstGeom>
          </p:spPr>
        </p:pic>
        <p:sp>
          <p:nvSpPr>
            <p:cNvPr id="17" name="Right Triangle 16">
              <a:extLst>
                <a:ext uri="{FF2B5EF4-FFF2-40B4-BE49-F238E27FC236}">
                  <a16:creationId xmlns:a16="http://schemas.microsoft.com/office/drawing/2014/main" id="{33CB40D3-5DB2-5444-8998-A5CF892ED980}"/>
                </a:ext>
              </a:extLst>
            </p:cNvPr>
            <p:cNvSpPr/>
            <p:nvPr/>
          </p:nvSpPr>
          <p:spPr>
            <a:xfrm flipH="1">
              <a:off x="3684337" y="2789321"/>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17">
              <a:extLst>
                <a:ext uri="{FF2B5EF4-FFF2-40B4-BE49-F238E27FC236}">
                  <a16:creationId xmlns:a16="http://schemas.microsoft.com/office/drawing/2014/main" id="{F7DC4E2F-D762-9843-A03F-5E2EF7DA9335}"/>
                </a:ext>
              </a:extLst>
            </p:cNvPr>
            <p:cNvPicPr>
              <a:picLocks noChangeAspect="1"/>
            </p:cNvPicPr>
            <p:nvPr/>
          </p:nvPicPr>
          <p:blipFill>
            <a:blip r:embed="rId3">
              <a:alphaModFix/>
            </a:blip>
            <a:stretch>
              <a:fillRect/>
            </a:stretch>
          </p:blipFill>
          <p:spPr>
            <a:xfrm>
              <a:off x="1784350" y="2419310"/>
              <a:ext cx="8623300" cy="2133600"/>
            </a:xfrm>
            <a:prstGeom prst="rect">
              <a:avLst/>
            </a:prstGeom>
          </p:spPr>
        </p:pic>
        <p:sp>
          <p:nvSpPr>
            <p:cNvPr id="19" name="Right Triangle 18">
              <a:extLst>
                <a:ext uri="{FF2B5EF4-FFF2-40B4-BE49-F238E27FC236}">
                  <a16:creationId xmlns:a16="http://schemas.microsoft.com/office/drawing/2014/main" id="{875DC40A-A39A-2047-8B1E-F82EEEA6929F}"/>
                </a:ext>
              </a:extLst>
            </p:cNvPr>
            <p:cNvSpPr/>
            <p:nvPr/>
          </p:nvSpPr>
          <p:spPr>
            <a:xfrm flipH="1">
              <a:off x="3684337" y="2785974"/>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ight Triangle 19">
              <a:extLst>
                <a:ext uri="{FF2B5EF4-FFF2-40B4-BE49-F238E27FC236}">
                  <a16:creationId xmlns:a16="http://schemas.microsoft.com/office/drawing/2014/main" id="{662316F8-97BF-2145-A00F-44856E7B0070}"/>
                </a:ext>
              </a:extLst>
            </p:cNvPr>
            <p:cNvSpPr/>
            <p:nvPr/>
          </p:nvSpPr>
          <p:spPr>
            <a:xfrm>
              <a:off x="3684337" y="3614840"/>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ight Triangle 20">
              <a:extLst>
                <a:ext uri="{FF2B5EF4-FFF2-40B4-BE49-F238E27FC236}">
                  <a16:creationId xmlns:a16="http://schemas.microsoft.com/office/drawing/2014/main" id="{A7E0066C-5C6C-824C-9180-6D3E4F2B6F38}"/>
                </a:ext>
              </a:extLst>
            </p:cNvPr>
            <p:cNvSpPr/>
            <p:nvPr/>
          </p:nvSpPr>
          <p:spPr>
            <a:xfrm flipH="1" flipV="1">
              <a:off x="3678990" y="3625939"/>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E26ABCA9-88BE-3643-A4D2-26BAC0A56461}"/>
                </a:ext>
              </a:extLst>
            </p:cNvPr>
            <p:cNvSpPr txBox="1"/>
            <p:nvPr/>
          </p:nvSpPr>
          <p:spPr>
            <a:xfrm>
              <a:off x="1997715" y="3300923"/>
              <a:ext cx="1159621" cy="614862"/>
            </a:xfrm>
            <a:prstGeom prst="rect">
              <a:avLst/>
            </a:prstGeom>
            <a:solidFill>
              <a:srgbClr val="9F9F9E"/>
            </a:solidFill>
          </p:spPr>
          <p:txBody>
            <a:bodyPr wrap="square" rtlCol="0">
              <a:spAutoFit/>
            </a:bodyPr>
            <a:lstStyle/>
            <a:p>
              <a:pPr algn="ctr"/>
              <a:r>
                <a:rPr lang="en-NL" sz="1200" dirty="0"/>
                <a:t>Occasional use</a:t>
              </a:r>
            </a:p>
          </p:txBody>
        </p:sp>
        <p:sp>
          <p:nvSpPr>
            <p:cNvPr id="23" name="TextBox 22">
              <a:extLst>
                <a:ext uri="{FF2B5EF4-FFF2-40B4-BE49-F238E27FC236}">
                  <a16:creationId xmlns:a16="http://schemas.microsoft.com/office/drawing/2014/main" id="{063A0AD0-404C-FE42-88D6-EAF554F6716E}"/>
                </a:ext>
              </a:extLst>
            </p:cNvPr>
            <p:cNvSpPr txBox="1"/>
            <p:nvPr/>
          </p:nvSpPr>
          <p:spPr>
            <a:xfrm>
              <a:off x="8746076" y="3284027"/>
              <a:ext cx="1112108" cy="614862"/>
            </a:xfrm>
            <a:prstGeom prst="rect">
              <a:avLst/>
            </a:prstGeom>
            <a:solidFill>
              <a:srgbClr val="F7BD26"/>
            </a:solidFill>
          </p:spPr>
          <p:txBody>
            <a:bodyPr wrap="square" rtlCol="0">
              <a:spAutoFit/>
            </a:bodyPr>
            <a:lstStyle/>
            <a:p>
              <a:pPr algn="ctr"/>
              <a:r>
                <a:rPr lang="en-NL" sz="1200" dirty="0"/>
                <a:t>Excessive use</a:t>
              </a:r>
            </a:p>
          </p:txBody>
        </p:sp>
        <p:sp>
          <p:nvSpPr>
            <p:cNvPr id="24" name="Right Triangle 23">
              <a:extLst>
                <a:ext uri="{FF2B5EF4-FFF2-40B4-BE49-F238E27FC236}">
                  <a16:creationId xmlns:a16="http://schemas.microsoft.com/office/drawing/2014/main" id="{331C8457-D55C-BC44-A45A-2D787A13C7C4}"/>
                </a:ext>
              </a:extLst>
            </p:cNvPr>
            <p:cNvSpPr/>
            <p:nvPr/>
          </p:nvSpPr>
          <p:spPr>
            <a:xfrm flipV="1">
              <a:off x="3684337" y="2787108"/>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cxnSp>
        <p:nvCxnSpPr>
          <p:cNvPr id="5" name="Straight Arrow Connector 4">
            <a:extLst>
              <a:ext uri="{FF2B5EF4-FFF2-40B4-BE49-F238E27FC236}">
                <a16:creationId xmlns:a16="http://schemas.microsoft.com/office/drawing/2014/main" id="{01EF3D7F-B0BD-444E-A133-3920761910F6}"/>
              </a:ext>
            </a:extLst>
          </p:cNvPr>
          <p:cNvCxnSpPr/>
          <p:nvPr/>
        </p:nvCxnSpPr>
        <p:spPr>
          <a:xfrm>
            <a:off x="1255759" y="3793524"/>
            <a:ext cx="8444295" cy="0"/>
          </a:xfrm>
          <a:prstGeom prst="straightConnector1">
            <a:avLst/>
          </a:prstGeom>
          <a:ln w="63500">
            <a:solidFill>
              <a:srgbClr val="C4AF7E"/>
            </a:solidFill>
            <a:tailEnd type="triangle"/>
          </a:ln>
        </p:spPr>
        <p:style>
          <a:lnRef idx="1">
            <a:schemeClr val="accent1"/>
          </a:lnRef>
          <a:fillRef idx="0">
            <a:schemeClr val="accent1"/>
          </a:fillRef>
          <a:effectRef idx="0">
            <a:schemeClr val="accent1"/>
          </a:effectRef>
          <a:fontRef idx="minor">
            <a:schemeClr val="tx1"/>
          </a:fontRef>
        </p:style>
      </p:cxnSp>
      <p:sp>
        <p:nvSpPr>
          <p:cNvPr id="27" name="Freeform 26">
            <a:extLst>
              <a:ext uri="{FF2B5EF4-FFF2-40B4-BE49-F238E27FC236}">
                <a16:creationId xmlns:a16="http://schemas.microsoft.com/office/drawing/2014/main" id="{8E0FBB27-5EF9-644A-9974-B26016693F56}"/>
              </a:ext>
            </a:extLst>
          </p:cNvPr>
          <p:cNvSpPr/>
          <p:nvPr/>
        </p:nvSpPr>
        <p:spPr>
          <a:xfrm>
            <a:off x="1250889" y="2988047"/>
            <a:ext cx="8726906" cy="2020910"/>
          </a:xfrm>
          <a:custGeom>
            <a:avLst/>
            <a:gdLst>
              <a:gd name="connsiteX0" fmla="*/ 0 w 8726906"/>
              <a:gd name="connsiteY0" fmla="*/ 2726668 h 3383625"/>
              <a:gd name="connsiteX1" fmla="*/ 1491916 w 8726906"/>
              <a:gd name="connsiteY1" fmla="*/ 1988731 h 3383625"/>
              <a:gd name="connsiteX2" fmla="*/ 2646948 w 8726906"/>
              <a:gd name="connsiteY2" fmla="*/ 2694584 h 3383625"/>
              <a:gd name="connsiteX3" fmla="*/ 4010527 w 8726906"/>
              <a:gd name="connsiteY3" fmla="*/ 2566247 h 3383625"/>
              <a:gd name="connsiteX4" fmla="*/ 4668253 w 8726906"/>
              <a:gd name="connsiteY4" fmla="*/ 127847 h 3383625"/>
              <a:gd name="connsiteX5" fmla="*/ 6144127 w 8726906"/>
              <a:gd name="connsiteY5" fmla="*/ 657236 h 3383625"/>
              <a:gd name="connsiteX6" fmla="*/ 6705600 w 8726906"/>
              <a:gd name="connsiteY6" fmla="*/ 3336268 h 3383625"/>
              <a:gd name="connsiteX7" fmla="*/ 8726906 w 8726906"/>
              <a:gd name="connsiteY7" fmla="*/ 2437910 h 3383625"/>
              <a:gd name="connsiteX8" fmla="*/ 8726906 w 8726906"/>
              <a:gd name="connsiteY8" fmla="*/ 2437910 h 338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6906" h="3383625">
                <a:moveTo>
                  <a:pt x="0" y="2726668"/>
                </a:moveTo>
                <a:cubicBezTo>
                  <a:pt x="525379" y="2360373"/>
                  <a:pt x="1050758" y="1994078"/>
                  <a:pt x="1491916" y="1988731"/>
                </a:cubicBezTo>
                <a:cubicBezTo>
                  <a:pt x="1933074" y="1983384"/>
                  <a:pt x="2227180" y="2598331"/>
                  <a:pt x="2646948" y="2694584"/>
                </a:cubicBezTo>
                <a:cubicBezTo>
                  <a:pt x="3066717" y="2790837"/>
                  <a:pt x="3673643" y="2994037"/>
                  <a:pt x="4010527" y="2566247"/>
                </a:cubicBezTo>
                <a:cubicBezTo>
                  <a:pt x="4347411" y="2138457"/>
                  <a:pt x="4312653" y="446015"/>
                  <a:pt x="4668253" y="127847"/>
                </a:cubicBezTo>
                <a:cubicBezTo>
                  <a:pt x="5023853" y="-190322"/>
                  <a:pt x="5804569" y="122499"/>
                  <a:pt x="6144127" y="657236"/>
                </a:cubicBezTo>
                <a:cubicBezTo>
                  <a:pt x="6483685" y="1191973"/>
                  <a:pt x="6275137" y="3039489"/>
                  <a:pt x="6705600" y="3336268"/>
                </a:cubicBezTo>
                <a:cubicBezTo>
                  <a:pt x="7136063" y="3633047"/>
                  <a:pt x="8726906" y="2437910"/>
                  <a:pt x="8726906" y="2437910"/>
                </a:cubicBezTo>
                <a:lnTo>
                  <a:pt x="8726906" y="243791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8" name="Picture 27">
            <a:extLst>
              <a:ext uri="{FF2B5EF4-FFF2-40B4-BE49-F238E27FC236}">
                <a16:creationId xmlns:a16="http://schemas.microsoft.com/office/drawing/2014/main" id="{F2FF0A28-0557-7347-9F5E-A17E91041E3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9173" b="99082" l="35683" r="62764">
                        <a14:foregroundMark x1="44284" y1="77784" x2="44284" y2="77784"/>
                        <a14:foregroundMark x1="51443" y1="72101" x2="51443" y2="72101"/>
                        <a14:foregroundMark x1="47392" y1="81745" x2="47392" y2="81745"/>
                        <a14:foregroundMark x1="46393" y1="89150" x2="46393" y2="89150"/>
                        <a14:foregroundMark x1="39012" y1="83467" x2="39012" y2="83467"/>
                        <a14:foregroundMark x1="39345" y1="86452" x2="39345" y2="86452"/>
                        <a14:foregroundMark x1="50610" y1="97417" x2="50610" y2="97417"/>
                        <a14:foregroundMark x1="56770" y1="98278" x2="56770" y2="98278"/>
                        <a14:foregroundMark x1="50111" y1="99082" x2="50111" y2="99082"/>
                        <a14:foregroundMark x1="52442" y1="69173" x2="52442" y2="69173"/>
                      </a14:backgroundRemoval>
                    </a14:imgEffect>
                  </a14:imgLayer>
                </a14:imgProps>
              </a:ext>
            </a:extLst>
          </a:blip>
          <a:srcRect l="32337" t="66913" r="33769"/>
          <a:stretch/>
        </p:blipFill>
        <p:spPr>
          <a:xfrm>
            <a:off x="4842933" y="4626003"/>
            <a:ext cx="2404534" cy="2269067"/>
          </a:xfrm>
          <a:prstGeom prst="rect">
            <a:avLst/>
          </a:prstGeom>
        </p:spPr>
      </p:pic>
      <p:sp>
        <p:nvSpPr>
          <p:cNvPr id="29" name="TextBox 28">
            <a:extLst>
              <a:ext uri="{FF2B5EF4-FFF2-40B4-BE49-F238E27FC236}">
                <a16:creationId xmlns:a16="http://schemas.microsoft.com/office/drawing/2014/main" id="{65C7298B-9FCB-6643-A93A-7049F490BA21}"/>
              </a:ext>
            </a:extLst>
          </p:cNvPr>
          <p:cNvSpPr txBox="1"/>
          <p:nvPr/>
        </p:nvSpPr>
        <p:spPr>
          <a:xfrm>
            <a:off x="9800981" y="3608858"/>
            <a:ext cx="1755096" cy="369332"/>
          </a:xfrm>
          <a:prstGeom prst="rect">
            <a:avLst/>
          </a:prstGeom>
          <a:noFill/>
        </p:spPr>
        <p:txBody>
          <a:bodyPr wrap="none" rtlCol="0">
            <a:spAutoFit/>
          </a:bodyPr>
          <a:lstStyle/>
          <a:p>
            <a:r>
              <a:rPr lang="en-NL" dirty="0"/>
              <a:t>Time (12 month)</a:t>
            </a:r>
          </a:p>
        </p:txBody>
      </p:sp>
      <p:pic>
        <p:nvPicPr>
          <p:cNvPr id="7" name="Picture 6">
            <a:extLst>
              <a:ext uri="{FF2B5EF4-FFF2-40B4-BE49-F238E27FC236}">
                <a16:creationId xmlns:a16="http://schemas.microsoft.com/office/drawing/2014/main" id="{517572D0-5CAC-0D43-9B03-298A55BAE58B}"/>
              </a:ext>
            </a:extLst>
          </p:cNvPr>
          <p:cNvPicPr>
            <a:picLocks noChangeAspect="1"/>
          </p:cNvPicPr>
          <p:nvPr/>
        </p:nvPicPr>
        <p:blipFill>
          <a:blip r:embed="rId6"/>
          <a:stretch>
            <a:fillRect/>
          </a:stretch>
        </p:blipFill>
        <p:spPr>
          <a:xfrm rot="1646381">
            <a:off x="6603624" y="5433204"/>
            <a:ext cx="944853" cy="944853"/>
          </a:xfrm>
          <a:prstGeom prst="rect">
            <a:avLst/>
          </a:prstGeom>
        </p:spPr>
      </p:pic>
      <p:sp>
        <p:nvSpPr>
          <p:cNvPr id="32" name="TextBox 31">
            <a:extLst>
              <a:ext uri="{FF2B5EF4-FFF2-40B4-BE49-F238E27FC236}">
                <a16:creationId xmlns:a16="http://schemas.microsoft.com/office/drawing/2014/main" id="{10647891-7ADC-BD45-A7AB-BD9C3CF8142D}"/>
              </a:ext>
            </a:extLst>
          </p:cNvPr>
          <p:cNvSpPr txBox="1"/>
          <p:nvPr/>
        </p:nvSpPr>
        <p:spPr>
          <a:xfrm>
            <a:off x="9529534" y="4647176"/>
            <a:ext cx="3181694" cy="646331"/>
          </a:xfrm>
          <a:prstGeom prst="rect">
            <a:avLst/>
          </a:prstGeom>
          <a:noFill/>
        </p:spPr>
        <p:txBody>
          <a:bodyPr wrap="square" rtlCol="0">
            <a:spAutoFit/>
          </a:bodyPr>
          <a:lstStyle/>
          <a:p>
            <a:r>
              <a:rPr lang="en-NL" dirty="0"/>
              <a:t>Daily alcohol </a:t>
            </a:r>
          </a:p>
          <a:p>
            <a:r>
              <a:rPr lang="en-NL" dirty="0"/>
              <a:t>consumption</a:t>
            </a:r>
          </a:p>
        </p:txBody>
      </p:sp>
      <p:sp>
        <p:nvSpPr>
          <p:cNvPr id="3" name="Freeform 2">
            <a:extLst>
              <a:ext uri="{FF2B5EF4-FFF2-40B4-BE49-F238E27FC236}">
                <a16:creationId xmlns:a16="http://schemas.microsoft.com/office/drawing/2014/main" id="{A4A2A47E-8368-654C-A81B-41B2434BAC3F}"/>
              </a:ext>
            </a:extLst>
          </p:cNvPr>
          <p:cNvSpPr/>
          <p:nvPr/>
        </p:nvSpPr>
        <p:spPr>
          <a:xfrm>
            <a:off x="1285103" y="1703916"/>
            <a:ext cx="8435463" cy="3450512"/>
          </a:xfrm>
          <a:custGeom>
            <a:avLst/>
            <a:gdLst>
              <a:gd name="connsiteX0" fmla="*/ 0 w 8435463"/>
              <a:gd name="connsiteY0" fmla="*/ 582084 h 3450512"/>
              <a:gd name="connsiteX1" fmla="*/ 1309816 w 8435463"/>
              <a:gd name="connsiteY1" fmla="*/ 569727 h 3450512"/>
              <a:gd name="connsiteX2" fmla="*/ 2150075 w 8435463"/>
              <a:gd name="connsiteY2" fmla="*/ 124884 h 3450512"/>
              <a:gd name="connsiteX3" fmla="*/ 3064475 w 8435463"/>
              <a:gd name="connsiteY3" fmla="*/ 680938 h 3450512"/>
              <a:gd name="connsiteX4" fmla="*/ 3608173 w 8435463"/>
              <a:gd name="connsiteY4" fmla="*/ 3263500 h 3450512"/>
              <a:gd name="connsiteX5" fmla="*/ 4806778 w 8435463"/>
              <a:gd name="connsiteY5" fmla="*/ 2892798 h 3450512"/>
              <a:gd name="connsiteX6" fmla="*/ 6598508 w 8435463"/>
              <a:gd name="connsiteY6" fmla="*/ 50743 h 3450512"/>
              <a:gd name="connsiteX7" fmla="*/ 8204886 w 8435463"/>
              <a:gd name="connsiteY7" fmla="*/ 1076354 h 3450512"/>
              <a:gd name="connsiteX8" fmla="*/ 8390238 w 8435463"/>
              <a:gd name="connsiteY8" fmla="*/ 1162852 h 34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35463" h="3450512">
                <a:moveTo>
                  <a:pt x="0" y="582084"/>
                </a:moveTo>
                <a:cubicBezTo>
                  <a:pt x="475735" y="614005"/>
                  <a:pt x="951470" y="645927"/>
                  <a:pt x="1309816" y="569727"/>
                </a:cubicBezTo>
                <a:cubicBezTo>
                  <a:pt x="1668162" y="493527"/>
                  <a:pt x="1857632" y="106349"/>
                  <a:pt x="2150075" y="124884"/>
                </a:cubicBezTo>
                <a:cubicBezTo>
                  <a:pt x="2442518" y="143419"/>
                  <a:pt x="2821459" y="157835"/>
                  <a:pt x="3064475" y="680938"/>
                </a:cubicBezTo>
                <a:cubicBezTo>
                  <a:pt x="3307491" y="1204041"/>
                  <a:pt x="3317789" y="2894857"/>
                  <a:pt x="3608173" y="3263500"/>
                </a:cubicBezTo>
                <a:cubicBezTo>
                  <a:pt x="3898557" y="3632143"/>
                  <a:pt x="4308389" y="3428257"/>
                  <a:pt x="4806778" y="2892798"/>
                </a:cubicBezTo>
                <a:cubicBezTo>
                  <a:pt x="5305167" y="2357339"/>
                  <a:pt x="6032157" y="353484"/>
                  <a:pt x="6598508" y="50743"/>
                </a:cubicBezTo>
                <a:cubicBezTo>
                  <a:pt x="7164859" y="-251998"/>
                  <a:pt x="7906264" y="891003"/>
                  <a:pt x="8204886" y="1076354"/>
                </a:cubicBezTo>
                <a:cubicBezTo>
                  <a:pt x="8503508" y="1261705"/>
                  <a:pt x="8446873" y="1212278"/>
                  <a:pt x="8390238" y="1162852"/>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5BB03DC9-B98C-1842-9725-7A814676CDF9}"/>
              </a:ext>
            </a:extLst>
          </p:cNvPr>
          <p:cNvSpPr txBox="1"/>
          <p:nvPr/>
        </p:nvSpPr>
        <p:spPr>
          <a:xfrm>
            <a:off x="7004649" y="6542609"/>
            <a:ext cx="5187351" cy="276999"/>
          </a:xfrm>
          <a:prstGeom prst="rect">
            <a:avLst/>
          </a:prstGeom>
          <a:noFill/>
        </p:spPr>
        <p:txBody>
          <a:bodyPr wrap="square" rtlCol="0">
            <a:spAutoFit/>
          </a:bodyPr>
          <a:lstStyle/>
          <a:p>
            <a:pPr algn="r"/>
            <a:r>
              <a:rPr lang="en-US" sz="1200" dirty="0"/>
              <a:t>Heinz et al., 2020, Addict. Biol.; Zech et al., in revision; Zech et al., OSF. </a:t>
            </a:r>
          </a:p>
        </p:txBody>
      </p:sp>
      <p:sp>
        <p:nvSpPr>
          <p:cNvPr id="30" name="TextBox 29">
            <a:extLst>
              <a:ext uri="{FF2B5EF4-FFF2-40B4-BE49-F238E27FC236}">
                <a16:creationId xmlns:a16="http://schemas.microsoft.com/office/drawing/2014/main" id="{56E2AFB3-77A8-B941-8157-C38FF6C71639}"/>
              </a:ext>
            </a:extLst>
          </p:cNvPr>
          <p:cNvSpPr txBox="1"/>
          <p:nvPr/>
        </p:nvSpPr>
        <p:spPr>
          <a:xfrm>
            <a:off x="0" y="548371"/>
            <a:ext cx="12192000" cy="646331"/>
          </a:xfrm>
          <a:prstGeom prst="rect">
            <a:avLst/>
          </a:prstGeom>
          <a:noFill/>
        </p:spPr>
        <p:txBody>
          <a:bodyPr wrap="square" rtlCol="0">
            <a:spAutoFit/>
          </a:bodyPr>
          <a:lstStyle/>
          <a:p>
            <a:pPr algn="ctr"/>
            <a:r>
              <a:rPr lang="en-NL" sz="3600" b="1" dirty="0"/>
              <a:t>Measuring change</a:t>
            </a:r>
          </a:p>
        </p:txBody>
      </p:sp>
      <p:sp>
        <p:nvSpPr>
          <p:cNvPr id="31" name="TextBox 30">
            <a:extLst>
              <a:ext uri="{FF2B5EF4-FFF2-40B4-BE49-F238E27FC236}">
                <a16:creationId xmlns:a16="http://schemas.microsoft.com/office/drawing/2014/main" id="{4D76D392-0977-484E-8B4B-F7D0C8A5D78C}"/>
              </a:ext>
            </a:extLst>
          </p:cNvPr>
          <p:cNvSpPr txBox="1"/>
          <p:nvPr/>
        </p:nvSpPr>
        <p:spPr>
          <a:xfrm>
            <a:off x="9727023" y="2703497"/>
            <a:ext cx="2106875" cy="369332"/>
          </a:xfrm>
          <a:prstGeom prst="rect">
            <a:avLst/>
          </a:prstGeom>
          <a:noFill/>
        </p:spPr>
        <p:txBody>
          <a:bodyPr wrap="square" rtlCol="0">
            <a:spAutoFit/>
          </a:bodyPr>
          <a:lstStyle/>
          <a:p>
            <a:r>
              <a:rPr lang="en-NL" dirty="0"/>
              <a:t>Cognitive control</a:t>
            </a:r>
          </a:p>
        </p:txBody>
      </p:sp>
    </p:spTree>
    <p:extLst>
      <p:ext uri="{BB962C8B-B14F-4D97-AF65-F5344CB8AC3E}">
        <p14:creationId xmlns:p14="http://schemas.microsoft.com/office/powerpoint/2010/main" val="115528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0CE4106-07C6-1F4F-8ADD-FC841730B2C7}"/>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Measuring change in control</a:t>
            </a:r>
          </a:p>
        </p:txBody>
      </p:sp>
      <p:pic>
        <p:nvPicPr>
          <p:cNvPr id="2" name="SST example" descr="SST example">
            <a:hlinkClick r:id="" action="ppaction://media"/>
            <a:extLst>
              <a:ext uri="{FF2B5EF4-FFF2-40B4-BE49-F238E27FC236}">
                <a16:creationId xmlns:a16="http://schemas.microsoft.com/office/drawing/2014/main" id="{E547F7CA-EC9C-E644-8445-495EBE25D2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087" y="2057996"/>
            <a:ext cx="2409258" cy="4283125"/>
          </a:xfrm>
          <a:prstGeom prst="rect">
            <a:avLst/>
          </a:prstGeom>
        </p:spPr>
      </p:pic>
      <p:sp>
        <p:nvSpPr>
          <p:cNvPr id="26" name="TextBox 25">
            <a:extLst>
              <a:ext uri="{FF2B5EF4-FFF2-40B4-BE49-F238E27FC236}">
                <a16:creationId xmlns:a16="http://schemas.microsoft.com/office/drawing/2014/main" id="{3CA599FA-1069-6A44-9C02-D2DD37E4C447}"/>
              </a:ext>
            </a:extLst>
          </p:cNvPr>
          <p:cNvSpPr txBox="1"/>
          <p:nvPr/>
        </p:nvSpPr>
        <p:spPr>
          <a:xfrm>
            <a:off x="519087" y="1639392"/>
            <a:ext cx="2409257" cy="369332"/>
          </a:xfrm>
          <a:prstGeom prst="rect">
            <a:avLst/>
          </a:prstGeom>
          <a:noFill/>
        </p:spPr>
        <p:txBody>
          <a:bodyPr wrap="square" rtlCol="0">
            <a:spAutoFit/>
          </a:bodyPr>
          <a:lstStyle/>
          <a:p>
            <a:pPr algn="ctr"/>
            <a:r>
              <a:rPr lang="en-NL" dirty="0"/>
              <a:t>Inhibition</a:t>
            </a:r>
          </a:p>
        </p:txBody>
      </p:sp>
    </p:spTree>
    <p:extLst>
      <p:ext uri="{BB962C8B-B14F-4D97-AF65-F5344CB8AC3E}">
        <p14:creationId xmlns:p14="http://schemas.microsoft.com/office/powerpoint/2010/main" val="331156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96EC5-371F-2A44-BE1F-1FA2747F3F6F}"/>
              </a:ext>
            </a:extLst>
          </p:cNvPr>
          <p:cNvPicPr>
            <a:picLocks noChangeAspect="1"/>
          </p:cNvPicPr>
          <p:nvPr/>
        </p:nvPicPr>
        <p:blipFill>
          <a:blip r:embed="rId3">
            <a:alphaModFix/>
          </a:blip>
          <a:stretch>
            <a:fillRect/>
          </a:stretch>
        </p:blipFill>
        <p:spPr>
          <a:xfrm>
            <a:off x="506468" y="2057996"/>
            <a:ext cx="2434494" cy="4283126"/>
          </a:xfrm>
          <a:prstGeom prst="rect">
            <a:avLst/>
          </a:prstGeom>
        </p:spPr>
      </p:pic>
      <p:sp>
        <p:nvSpPr>
          <p:cNvPr id="25" name="TextBox 24">
            <a:extLst>
              <a:ext uri="{FF2B5EF4-FFF2-40B4-BE49-F238E27FC236}">
                <a16:creationId xmlns:a16="http://schemas.microsoft.com/office/drawing/2014/main" id="{50CE4106-07C6-1F4F-8ADD-FC841730B2C7}"/>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Measuring change in control</a:t>
            </a:r>
          </a:p>
        </p:txBody>
      </p:sp>
      <p:sp>
        <p:nvSpPr>
          <p:cNvPr id="26" name="TextBox 25">
            <a:extLst>
              <a:ext uri="{FF2B5EF4-FFF2-40B4-BE49-F238E27FC236}">
                <a16:creationId xmlns:a16="http://schemas.microsoft.com/office/drawing/2014/main" id="{3CA599FA-1069-6A44-9C02-D2DD37E4C447}"/>
              </a:ext>
            </a:extLst>
          </p:cNvPr>
          <p:cNvSpPr txBox="1"/>
          <p:nvPr/>
        </p:nvSpPr>
        <p:spPr>
          <a:xfrm>
            <a:off x="519087" y="1639392"/>
            <a:ext cx="2409257" cy="369332"/>
          </a:xfrm>
          <a:prstGeom prst="rect">
            <a:avLst/>
          </a:prstGeom>
          <a:noFill/>
        </p:spPr>
        <p:txBody>
          <a:bodyPr wrap="square" rtlCol="0">
            <a:spAutoFit/>
          </a:bodyPr>
          <a:lstStyle/>
          <a:p>
            <a:pPr algn="ctr"/>
            <a:r>
              <a:rPr lang="en-NL" dirty="0"/>
              <a:t>Inhibition</a:t>
            </a:r>
          </a:p>
        </p:txBody>
      </p:sp>
      <p:pic>
        <p:nvPicPr>
          <p:cNvPr id="6" name="Picture 5">
            <a:extLst>
              <a:ext uri="{FF2B5EF4-FFF2-40B4-BE49-F238E27FC236}">
                <a16:creationId xmlns:a16="http://schemas.microsoft.com/office/drawing/2014/main" id="{A3F36EB2-3EFB-BA4B-86F8-7B1F674DBEB2}"/>
              </a:ext>
            </a:extLst>
          </p:cNvPr>
          <p:cNvPicPr>
            <a:picLocks noChangeAspect="1"/>
          </p:cNvPicPr>
          <p:nvPr/>
        </p:nvPicPr>
        <p:blipFill>
          <a:blip r:embed="rId4"/>
          <a:stretch>
            <a:fillRect/>
          </a:stretch>
        </p:blipFill>
        <p:spPr>
          <a:xfrm>
            <a:off x="3432852" y="2057996"/>
            <a:ext cx="2440708" cy="4283126"/>
          </a:xfrm>
          <a:prstGeom prst="rect">
            <a:avLst/>
          </a:prstGeom>
        </p:spPr>
      </p:pic>
      <p:sp>
        <p:nvSpPr>
          <p:cNvPr id="9" name="TextBox 8">
            <a:extLst>
              <a:ext uri="{FF2B5EF4-FFF2-40B4-BE49-F238E27FC236}">
                <a16:creationId xmlns:a16="http://schemas.microsoft.com/office/drawing/2014/main" id="{BA6B02D7-E84F-264B-BAB1-A05C3F1F9FBB}"/>
              </a:ext>
            </a:extLst>
          </p:cNvPr>
          <p:cNvSpPr txBox="1"/>
          <p:nvPr/>
        </p:nvSpPr>
        <p:spPr>
          <a:xfrm>
            <a:off x="3432852" y="1639392"/>
            <a:ext cx="2409257" cy="369332"/>
          </a:xfrm>
          <a:prstGeom prst="rect">
            <a:avLst/>
          </a:prstGeom>
          <a:noFill/>
        </p:spPr>
        <p:txBody>
          <a:bodyPr wrap="square" rtlCol="0">
            <a:spAutoFit/>
          </a:bodyPr>
          <a:lstStyle/>
          <a:p>
            <a:pPr algn="ctr"/>
            <a:r>
              <a:rPr lang="en-NL" dirty="0"/>
              <a:t>Working Memory</a:t>
            </a:r>
          </a:p>
        </p:txBody>
      </p:sp>
      <p:pic>
        <p:nvPicPr>
          <p:cNvPr id="4" name="Picture 3">
            <a:extLst>
              <a:ext uri="{FF2B5EF4-FFF2-40B4-BE49-F238E27FC236}">
                <a16:creationId xmlns:a16="http://schemas.microsoft.com/office/drawing/2014/main" id="{077FB480-6124-E945-9CAF-F577B0452225}"/>
              </a:ext>
            </a:extLst>
          </p:cNvPr>
          <p:cNvPicPr>
            <a:picLocks noChangeAspect="1"/>
          </p:cNvPicPr>
          <p:nvPr/>
        </p:nvPicPr>
        <p:blipFill>
          <a:blip r:embed="rId5">
            <a:alphaModFix/>
          </a:blip>
          <a:stretch>
            <a:fillRect/>
          </a:stretch>
        </p:blipFill>
        <p:spPr>
          <a:xfrm>
            <a:off x="3442487" y="2057996"/>
            <a:ext cx="2424336" cy="4283126"/>
          </a:xfrm>
          <a:prstGeom prst="rect">
            <a:avLst/>
          </a:prstGeom>
        </p:spPr>
      </p:pic>
      <p:pic>
        <p:nvPicPr>
          <p:cNvPr id="11" name="Picture 10">
            <a:extLst>
              <a:ext uri="{FF2B5EF4-FFF2-40B4-BE49-F238E27FC236}">
                <a16:creationId xmlns:a16="http://schemas.microsoft.com/office/drawing/2014/main" id="{5CF9E27F-98C4-BF47-ABB8-BBA75FD2D3F3}"/>
              </a:ext>
            </a:extLst>
          </p:cNvPr>
          <p:cNvPicPr>
            <a:picLocks noChangeAspect="1"/>
          </p:cNvPicPr>
          <p:nvPr/>
        </p:nvPicPr>
        <p:blipFill>
          <a:blip r:embed="rId6">
            <a:alphaModFix/>
          </a:blip>
          <a:stretch>
            <a:fillRect/>
          </a:stretch>
        </p:blipFill>
        <p:spPr>
          <a:xfrm>
            <a:off x="3445802" y="2070197"/>
            <a:ext cx="2432784" cy="4283126"/>
          </a:xfrm>
          <a:prstGeom prst="rect">
            <a:avLst/>
          </a:prstGeom>
        </p:spPr>
      </p:pic>
      <p:sp>
        <p:nvSpPr>
          <p:cNvPr id="14" name="Rectangle 13">
            <a:extLst>
              <a:ext uri="{FF2B5EF4-FFF2-40B4-BE49-F238E27FC236}">
                <a16:creationId xmlns:a16="http://schemas.microsoft.com/office/drawing/2014/main" id="{AAB7F6E1-C84D-A44B-BEF0-E6E2A7C61FE5}"/>
              </a:ext>
            </a:extLst>
          </p:cNvPr>
          <p:cNvSpPr/>
          <p:nvPr/>
        </p:nvSpPr>
        <p:spPr>
          <a:xfrm>
            <a:off x="310426" y="1639392"/>
            <a:ext cx="2826578" cy="488866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2414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AFBE705-AB1B-4646-BF98-2DD857B03749}"/>
              </a:ext>
            </a:extLst>
          </p:cNvPr>
          <p:cNvPicPr>
            <a:picLocks noChangeAspect="1"/>
          </p:cNvPicPr>
          <p:nvPr/>
        </p:nvPicPr>
        <p:blipFill>
          <a:blip r:embed="rId3"/>
          <a:srcRect/>
          <a:stretch/>
        </p:blipFill>
        <p:spPr>
          <a:xfrm>
            <a:off x="6375084" y="2070197"/>
            <a:ext cx="2424336" cy="4283126"/>
          </a:xfrm>
          <a:prstGeom prst="rect">
            <a:avLst/>
          </a:prstGeom>
        </p:spPr>
      </p:pic>
      <p:pic>
        <p:nvPicPr>
          <p:cNvPr id="5" name="Picture 4">
            <a:extLst>
              <a:ext uri="{FF2B5EF4-FFF2-40B4-BE49-F238E27FC236}">
                <a16:creationId xmlns:a16="http://schemas.microsoft.com/office/drawing/2014/main" id="{19096EC5-371F-2A44-BE1F-1FA2747F3F6F}"/>
              </a:ext>
            </a:extLst>
          </p:cNvPr>
          <p:cNvPicPr>
            <a:picLocks noChangeAspect="1"/>
          </p:cNvPicPr>
          <p:nvPr/>
        </p:nvPicPr>
        <p:blipFill>
          <a:blip r:embed="rId4">
            <a:alphaModFix/>
          </a:blip>
          <a:stretch>
            <a:fillRect/>
          </a:stretch>
        </p:blipFill>
        <p:spPr>
          <a:xfrm>
            <a:off x="506468" y="2057996"/>
            <a:ext cx="2434494" cy="4283126"/>
          </a:xfrm>
          <a:prstGeom prst="rect">
            <a:avLst/>
          </a:prstGeom>
        </p:spPr>
      </p:pic>
      <p:sp>
        <p:nvSpPr>
          <p:cNvPr id="25" name="TextBox 24">
            <a:extLst>
              <a:ext uri="{FF2B5EF4-FFF2-40B4-BE49-F238E27FC236}">
                <a16:creationId xmlns:a16="http://schemas.microsoft.com/office/drawing/2014/main" id="{50CE4106-07C6-1F4F-8ADD-FC841730B2C7}"/>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Measuring change in control</a:t>
            </a:r>
          </a:p>
        </p:txBody>
      </p:sp>
      <p:sp>
        <p:nvSpPr>
          <p:cNvPr id="26" name="TextBox 25">
            <a:extLst>
              <a:ext uri="{FF2B5EF4-FFF2-40B4-BE49-F238E27FC236}">
                <a16:creationId xmlns:a16="http://schemas.microsoft.com/office/drawing/2014/main" id="{3CA599FA-1069-6A44-9C02-D2DD37E4C447}"/>
              </a:ext>
            </a:extLst>
          </p:cNvPr>
          <p:cNvSpPr txBox="1"/>
          <p:nvPr/>
        </p:nvSpPr>
        <p:spPr>
          <a:xfrm>
            <a:off x="519087" y="1639392"/>
            <a:ext cx="2409257" cy="369332"/>
          </a:xfrm>
          <a:prstGeom prst="rect">
            <a:avLst/>
          </a:prstGeom>
          <a:noFill/>
        </p:spPr>
        <p:txBody>
          <a:bodyPr wrap="square" rtlCol="0">
            <a:spAutoFit/>
          </a:bodyPr>
          <a:lstStyle/>
          <a:p>
            <a:pPr algn="ctr"/>
            <a:r>
              <a:rPr lang="en-NL" dirty="0"/>
              <a:t>Inhibition</a:t>
            </a:r>
          </a:p>
        </p:txBody>
      </p:sp>
      <p:pic>
        <p:nvPicPr>
          <p:cNvPr id="6" name="Picture 5">
            <a:extLst>
              <a:ext uri="{FF2B5EF4-FFF2-40B4-BE49-F238E27FC236}">
                <a16:creationId xmlns:a16="http://schemas.microsoft.com/office/drawing/2014/main" id="{A3F36EB2-3EFB-BA4B-86F8-7B1F674DBEB2}"/>
              </a:ext>
            </a:extLst>
          </p:cNvPr>
          <p:cNvPicPr>
            <a:picLocks noChangeAspect="1"/>
          </p:cNvPicPr>
          <p:nvPr/>
        </p:nvPicPr>
        <p:blipFill>
          <a:blip r:embed="rId5"/>
          <a:stretch>
            <a:fillRect/>
          </a:stretch>
        </p:blipFill>
        <p:spPr>
          <a:xfrm>
            <a:off x="3432852" y="2057996"/>
            <a:ext cx="2440708" cy="4283126"/>
          </a:xfrm>
          <a:prstGeom prst="rect">
            <a:avLst/>
          </a:prstGeom>
        </p:spPr>
      </p:pic>
      <p:sp>
        <p:nvSpPr>
          <p:cNvPr id="9" name="TextBox 8">
            <a:extLst>
              <a:ext uri="{FF2B5EF4-FFF2-40B4-BE49-F238E27FC236}">
                <a16:creationId xmlns:a16="http://schemas.microsoft.com/office/drawing/2014/main" id="{BA6B02D7-E84F-264B-BAB1-A05C3F1F9FBB}"/>
              </a:ext>
            </a:extLst>
          </p:cNvPr>
          <p:cNvSpPr txBox="1"/>
          <p:nvPr/>
        </p:nvSpPr>
        <p:spPr>
          <a:xfrm>
            <a:off x="3432852" y="1639392"/>
            <a:ext cx="2409257" cy="369332"/>
          </a:xfrm>
          <a:prstGeom prst="rect">
            <a:avLst/>
          </a:prstGeom>
          <a:noFill/>
        </p:spPr>
        <p:txBody>
          <a:bodyPr wrap="square" rtlCol="0">
            <a:spAutoFit/>
          </a:bodyPr>
          <a:lstStyle/>
          <a:p>
            <a:pPr algn="ctr"/>
            <a:r>
              <a:rPr lang="en-NL" dirty="0"/>
              <a:t>Working memory</a:t>
            </a:r>
          </a:p>
        </p:txBody>
      </p:sp>
      <p:pic>
        <p:nvPicPr>
          <p:cNvPr id="4" name="Picture 3">
            <a:extLst>
              <a:ext uri="{FF2B5EF4-FFF2-40B4-BE49-F238E27FC236}">
                <a16:creationId xmlns:a16="http://schemas.microsoft.com/office/drawing/2014/main" id="{077FB480-6124-E945-9CAF-F577B0452225}"/>
              </a:ext>
            </a:extLst>
          </p:cNvPr>
          <p:cNvPicPr>
            <a:picLocks noChangeAspect="1"/>
          </p:cNvPicPr>
          <p:nvPr/>
        </p:nvPicPr>
        <p:blipFill>
          <a:blip r:embed="rId6">
            <a:alphaModFix/>
          </a:blip>
          <a:stretch>
            <a:fillRect/>
          </a:stretch>
        </p:blipFill>
        <p:spPr>
          <a:xfrm>
            <a:off x="3442487" y="2057996"/>
            <a:ext cx="2424336" cy="4283126"/>
          </a:xfrm>
          <a:prstGeom prst="rect">
            <a:avLst/>
          </a:prstGeom>
        </p:spPr>
      </p:pic>
      <p:pic>
        <p:nvPicPr>
          <p:cNvPr id="11" name="Picture 10">
            <a:extLst>
              <a:ext uri="{FF2B5EF4-FFF2-40B4-BE49-F238E27FC236}">
                <a16:creationId xmlns:a16="http://schemas.microsoft.com/office/drawing/2014/main" id="{5CF9E27F-98C4-BF47-ABB8-BBA75FD2D3F3}"/>
              </a:ext>
            </a:extLst>
          </p:cNvPr>
          <p:cNvPicPr>
            <a:picLocks noChangeAspect="1"/>
          </p:cNvPicPr>
          <p:nvPr/>
        </p:nvPicPr>
        <p:blipFill>
          <a:blip r:embed="rId7">
            <a:alphaModFix/>
          </a:blip>
          <a:stretch>
            <a:fillRect/>
          </a:stretch>
        </p:blipFill>
        <p:spPr>
          <a:xfrm>
            <a:off x="3445802" y="2070197"/>
            <a:ext cx="2432784" cy="4283126"/>
          </a:xfrm>
          <a:prstGeom prst="rect">
            <a:avLst/>
          </a:prstGeom>
        </p:spPr>
      </p:pic>
      <p:sp>
        <p:nvSpPr>
          <p:cNvPr id="13" name="TextBox 12">
            <a:extLst>
              <a:ext uri="{FF2B5EF4-FFF2-40B4-BE49-F238E27FC236}">
                <a16:creationId xmlns:a16="http://schemas.microsoft.com/office/drawing/2014/main" id="{1202DD56-82FC-924F-8586-C9ABF6682CF5}"/>
              </a:ext>
            </a:extLst>
          </p:cNvPr>
          <p:cNvSpPr txBox="1"/>
          <p:nvPr/>
        </p:nvSpPr>
        <p:spPr>
          <a:xfrm>
            <a:off x="6390163" y="1639392"/>
            <a:ext cx="2409257" cy="369332"/>
          </a:xfrm>
          <a:prstGeom prst="rect">
            <a:avLst/>
          </a:prstGeom>
          <a:noFill/>
        </p:spPr>
        <p:txBody>
          <a:bodyPr wrap="square" rtlCol="0">
            <a:spAutoFit/>
          </a:bodyPr>
          <a:lstStyle/>
          <a:p>
            <a:pPr algn="ctr"/>
            <a:r>
              <a:rPr lang="en-NL" dirty="0"/>
              <a:t>Risk Taking</a:t>
            </a:r>
          </a:p>
        </p:txBody>
      </p:sp>
      <p:sp>
        <p:nvSpPr>
          <p:cNvPr id="16" name="Rectangle 15">
            <a:extLst>
              <a:ext uri="{FF2B5EF4-FFF2-40B4-BE49-F238E27FC236}">
                <a16:creationId xmlns:a16="http://schemas.microsoft.com/office/drawing/2014/main" id="{E899C760-A078-6D45-82BE-BFCC7B8815A7}"/>
              </a:ext>
            </a:extLst>
          </p:cNvPr>
          <p:cNvSpPr/>
          <p:nvPr/>
        </p:nvSpPr>
        <p:spPr>
          <a:xfrm>
            <a:off x="310426" y="1495168"/>
            <a:ext cx="2826578" cy="503288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Rectangle 16">
            <a:extLst>
              <a:ext uri="{FF2B5EF4-FFF2-40B4-BE49-F238E27FC236}">
                <a16:creationId xmlns:a16="http://schemas.microsoft.com/office/drawing/2014/main" id="{8F2923E1-DC01-3A4A-AD40-5E4E9148C19E}"/>
              </a:ext>
            </a:extLst>
          </p:cNvPr>
          <p:cNvSpPr/>
          <p:nvPr/>
        </p:nvSpPr>
        <p:spPr>
          <a:xfrm>
            <a:off x="3280569" y="1639392"/>
            <a:ext cx="2826578" cy="488866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576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AFBE705-AB1B-4646-BF98-2DD857B03749}"/>
              </a:ext>
            </a:extLst>
          </p:cNvPr>
          <p:cNvPicPr>
            <a:picLocks noChangeAspect="1"/>
          </p:cNvPicPr>
          <p:nvPr/>
        </p:nvPicPr>
        <p:blipFill>
          <a:blip r:embed="rId3"/>
          <a:srcRect/>
          <a:stretch/>
        </p:blipFill>
        <p:spPr>
          <a:xfrm>
            <a:off x="6375084" y="2070197"/>
            <a:ext cx="2424336" cy="4283126"/>
          </a:xfrm>
          <a:prstGeom prst="rect">
            <a:avLst/>
          </a:prstGeom>
        </p:spPr>
      </p:pic>
      <p:pic>
        <p:nvPicPr>
          <p:cNvPr id="5" name="Picture 4">
            <a:extLst>
              <a:ext uri="{FF2B5EF4-FFF2-40B4-BE49-F238E27FC236}">
                <a16:creationId xmlns:a16="http://schemas.microsoft.com/office/drawing/2014/main" id="{19096EC5-371F-2A44-BE1F-1FA2747F3F6F}"/>
              </a:ext>
            </a:extLst>
          </p:cNvPr>
          <p:cNvPicPr>
            <a:picLocks noChangeAspect="1"/>
          </p:cNvPicPr>
          <p:nvPr/>
        </p:nvPicPr>
        <p:blipFill>
          <a:blip r:embed="rId4">
            <a:alphaModFix/>
          </a:blip>
          <a:stretch>
            <a:fillRect/>
          </a:stretch>
        </p:blipFill>
        <p:spPr>
          <a:xfrm>
            <a:off x="506468" y="2057996"/>
            <a:ext cx="2434494" cy="4283126"/>
          </a:xfrm>
          <a:prstGeom prst="rect">
            <a:avLst/>
          </a:prstGeom>
        </p:spPr>
      </p:pic>
      <p:sp>
        <p:nvSpPr>
          <p:cNvPr id="25" name="TextBox 24">
            <a:extLst>
              <a:ext uri="{FF2B5EF4-FFF2-40B4-BE49-F238E27FC236}">
                <a16:creationId xmlns:a16="http://schemas.microsoft.com/office/drawing/2014/main" id="{50CE4106-07C6-1F4F-8ADD-FC841730B2C7}"/>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Measuring change in control</a:t>
            </a:r>
          </a:p>
        </p:txBody>
      </p:sp>
      <p:sp>
        <p:nvSpPr>
          <p:cNvPr id="26" name="TextBox 25">
            <a:extLst>
              <a:ext uri="{FF2B5EF4-FFF2-40B4-BE49-F238E27FC236}">
                <a16:creationId xmlns:a16="http://schemas.microsoft.com/office/drawing/2014/main" id="{3CA599FA-1069-6A44-9C02-D2DD37E4C447}"/>
              </a:ext>
            </a:extLst>
          </p:cNvPr>
          <p:cNvSpPr txBox="1"/>
          <p:nvPr/>
        </p:nvSpPr>
        <p:spPr>
          <a:xfrm>
            <a:off x="519087" y="1639392"/>
            <a:ext cx="2409257" cy="369332"/>
          </a:xfrm>
          <a:prstGeom prst="rect">
            <a:avLst/>
          </a:prstGeom>
          <a:noFill/>
        </p:spPr>
        <p:txBody>
          <a:bodyPr wrap="square" rtlCol="0">
            <a:spAutoFit/>
          </a:bodyPr>
          <a:lstStyle/>
          <a:p>
            <a:pPr algn="ctr"/>
            <a:r>
              <a:rPr lang="en-NL" dirty="0"/>
              <a:t>Inhibition</a:t>
            </a:r>
          </a:p>
        </p:txBody>
      </p:sp>
      <p:pic>
        <p:nvPicPr>
          <p:cNvPr id="6" name="Picture 5">
            <a:extLst>
              <a:ext uri="{FF2B5EF4-FFF2-40B4-BE49-F238E27FC236}">
                <a16:creationId xmlns:a16="http://schemas.microsoft.com/office/drawing/2014/main" id="{A3F36EB2-3EFB-BA4B-86F8-7B1F674DBEB2}"/>
              </a:ext>
            </a:extLst>
          </p:cNvPr>
          <p:cNvPicPr>
            <a:picLocks noChangeAspect="1"/>
          </p:cNvPicPr>
          <p:nvPr/>
        </p:nvPicPr>
        <p:blipFill>
          <a:blip r:embed="rId5"/>
          <a:stretch>
            <a:fillRect/>
          </a:stretch>
        </p:blipFill>
        <p:spPr>
          <a:xfrm>
            <a:off x="3432852" y="2057996"/>
            <a:ext cx="2440708" cy="4283126"/>
          </a:xfrm>
          <a:prstGeom prst="rect">
            <a:avLst/>
          </a:prstGeom>
        </p:spPr>
      </p:pic>
      <p:sp>
        <p:nvSpPr>
          <p:cNvPr id="9" name="TextBox 8">
            <a:extLst>
              <a:ext uri="{FF2B5EF4-FFF2-40B4-BE49-F238E27FC236}">
                <a16:creationId xmlns:a16="http://schemas.microsoft.com/office/drawing/2014/main" id="{BA6B02D7-E84F-264B-BAB1-A05C3F1F9FBB}"/>
              </a:ext>
            </a:extLst>
          </p:cNvPr>
          <p:cNvSpPr txBox="1"/>
          <p:nvPr/>
        </p:nvSpPr>
        <p:spPr>
          <a:xfrm>
            <a:off x="3432852" y="1639392"/>
            <a:ext cx="2409257" cy="369332"/>
          </a:xfrm>
          <a:prstGeom prst="rect">
            <a:avLst/>
          </a:prstGeom>
          <a:noFill/>
        </p:spPr>
        <p:txBody>
          <a:bodyPr wrap="square" rtlCol="0">
            <a:spAutoFit/>
          </a:bodyPr>
          <a:lstStyle/>
          <a:p>
            <a:pPr algn="ctr"/>
            <a:r>
              <a:rPr lang="en-NL" dirty="0"/>
              <a:t>Working memory</a:t>
            </a:r>
          </a:p>
        </p:txBody>
      </p:sp>
      <p:pic>
        <p:nvPicPr>
          <p:cNvPr id="4" name="Picture 3">
            <a:extLst>
              <a:ext uri="{FF2B5EF4-FFF2-40B4-BE49-F238E27FC236}">
                <a16:creationId xmlns:a16="http://schemas.microsoft.com/office/drawing/2014/main" id="{077FB480-6124-E945-9CAF-F577B0452225}"/>
              </a:ext>
            </a:extLst>
          </p:cNvPr>
          <p:cNvPicPr>
            <a:picLocks noChangeAspect="1"/>
          </p:cNvPicPr>
          <p:nvPr/>
        </p:nvPicPr>
        <p:blipFill>
          <a:blip r:embed="rId6">
            <a:alphaModFix/>
          </a:blip>
          <a:stretch>
            <a:fillRect/>
          </a:stretch>
        </p:blipFill>
        <p:spPr>
          <a:xfrm>
            <a:off x="3442487" y="2057996"/>
            <a:ext cx="2424336" cy="4283126"/>
          </a:xfrm>
          <a:prstGeom prst="rect">
            <a:avLst/>
          </a:prstGeom>
        </p:spPr>
      </p:pic>
      <p:pic>
        <p:nvPicPr>
          <p:cNvPr id="11" name="Picture 10">
            <a:extLst>
              <a:ext uri="{FF2B5EF4-FFF2-40B4-BE49-F238E27FC236}">
                <a16:creationId xmlns:a16="http://schemas.microsoft.com/office/drawing/2014/main" id="{5CF9E27F-98C4-BF47-ABB8-BBA75FD2D3F3}"/>
              </a:ext>
            </a:extLst>
          </p:cNvPr>
          <p:cNvPicPr>
            <a:picLocks noChangeAspect="1"/>
          </p:cNvPicPr>
          <p:nvPr/>
        </p:nvPicPr>
        <p:blipFill>
          <a:blip r:embed="rId7">
            <a:alphaModFix/>
          </a:blip>
          <a:stretch>
            <a:fillRect/>
          </a:stretch>
        </p:blipFill>
        <p:spPr>
          <a:xfrm>
            <a:off x="3445802" y="2070197"/>
            <a:ext cx="2432784" cy="4283126"/>
          </a:xfrm>
          <a:prstGeom prst="rect">
            <a:avLst/>
          </a:prstGeom>
        </p:spPr>
      </p:pic>
      <p:sp>
        <p:nvSpPr>
          <p:cNvPr id="13" name="TextBox 12">
            <a:extLst>
              <a:ext uri="{FF2B5EF4-FFF2-40B4-BE49-F238E27FC236}">
                <a16:creationId xmlns:a16="http://schemas.microsoft.com/office/drawing/2014/main" id="{1202DD56-82FC-924F-8586-C9ABF6682CF5}"/>
              </a:ext>
            </a:extLst>
          </p:cNvPr>
          <p:cNvSpPr txBox="1"/>
          <p:nvPr/>
        </p:nvSpPr>
        <p:spPr>
          <a:xfrm>
            <a:off x="6390163" y="1639392"/>
            <a:ext cx="2409257" cy="369332"/>
          </a:xfrm>
          <a:prstGeom prst="rect">
            <a:avLst/>
          </a:prstGeom>
          <a:noFill/>
        </p:spPr>
        <p:txBody>
          <a:bodyPr wrap="square" rtlCol="0">
            <a:spAutoFit/>
          </a:bodyPr>
          <a:lstStyle/>
          <a:p>
            <a:pPr algn="ctr"/>
            <a:r>
              <a:rPr lang="en-NL" dirty="0"/>
              <a:t>Risk Taking</a:t>
            </a:r>
          </a:p>
        </p:txBody>
      </p:sp>
      <p:pic>
        <p:nvPicPr>
          <p:cNvPr id="14" name="Picture 13">
            <a:extLst>
              <a:ext uri="{FF2B5EF4-FFF2-40B4-BE49-F238E27FC236}">
                <a16:creationId xmlns:a16="http://schemas.microsoft.com/office/drawing/2014/main" id="{382A9161-C48C-E04F-BD3E-202897D8B9E5}"/>
              </a:ext>
            </a:extLst>
          </p:cNvPr>
          <p:cNvPicPr>
            <a:picLocks noChangeAspect="1"/>
          </p:cNvPicPr>
          <p:nvPr/>
        </p:nvPicPr>
        <p:blipFill>
          <a:blip r:embed="rId8"/>
          <a:srcRect/>
          <a:stretch/>
        </p:blipFill>
        <p:spPr>
          <a:xfrm>
            <a:off x="9293092" y="2070197"/>
            <a:ext cx="2427236" cy="4283126"/>
          </a:xfrm>
          <a:prstGeom prst="rect">
            <a:avLst/>
          </a:prstGeom>
        </p:spPr>
      </p:pic>
      <p:sp>
        <p:nvSpPr>
          <p:cNvPr id="15" name="TextBox 14">
            <a:extLst>
              <a:ext uri="{FF2B5EF4-FFF2-40B4-BE49-F238E27FC236}">
                <a16:creationId xmlns:a16="http://schemas.microsoft.com/office/drawing/2014/main" id="{76B7E35F-E21C-FA44-B415-A0B5E0B2CD19}"/>
              </a:ext>
            </a:extLst>
          </p:cNvPr>
          <p:cNvSpPr txBox="1"/>
          <p:nvPr/>
        </p:nvSpPr>
        <p:spPr>
          <a:xfrm>
            <a:off x="9302081" y="1651593"/>
            <a:ext cx="2409257" cy="369332"/>
          </a:xfrm>
          <a:prstGeom prst="rect">
            <a:avLst/>
          </a:prstGeom>
          <a:noFill/>
        </p:spPr>
        <p:txBody>
          <a:bodyPr wrap="square" rtlCol="0">
            <a:spAutoFit/>
          </a:bodyPr>
          <a:lstStyle/>
          <a:p>
            <a:pPr algn="ctr"/>
            <a:r>
              <a:rPr lang="en-NL" dirty="0"/>
              <a:t>Information Sampling</a:t>
            </a:r>
          </a:p>
        </p:txBody>
      </p:sp>
      <p:pic>
        <p:nvPicPr>
          <p:cNvPr id="16" name="Picture 15">
            <a:extLst>
              <a:ext uri="{FF2B5EF4-FFF2-40B4-BE49-F238E27FC236}">
                <a16:creationId xmlns:a16="http://schemas.microsoft.com/office/drawing/2014/main" id="{A76CD440-15F0-0448-BBEE-3E25BE260D8A}"/>
              </a:ext>
            </a:extLst>
          </p:cNvPr>
          <p:cNvPicPr>
            <a:picLocks noChangeAspect="1"/>
          </p:cNvPicPr>
          <p:nvPr/>
        </p:nvPicPr>
        <p:blipFill>
          <a:blip r:embed="rId9"/>
          <a:srcRect/>
          <a:stretch/>
        </p:blipFill>
        <p:spPr>
          <a:xfrm>
            <a:off x="9293946" y="2070197"/>
            <a:ext cx="2425527" cy="4283126"/>
          </a:xfrm>
          <a:prstGeom prst="rect">
            <a:avLst/>
          </a:prstGeom>
        </p:spPr>
      </p:pic>
      <p:pic>
        <p:nvPicPr>
          <p:cNvPr id="17" name="Picture 16">
            <a:extLst>
              <a:ext uri="{FF2B5EF4-FFF2-40B4-BE49-F238E27FC236}">
                <a16:creationId xmlns:a16="http://schemas.microsoft.com/office/drawing/2014/main" id="{3FC88116-A4DC-264A-80BD-E7073BACB469}"/>
              </a:ext>
            </a:extLst>
          </p:cNvPr>
          <p:cNvPicPr>
            <a:picLocks noChangeAspect="1"/>
          </p:cNvPicPr>
          <p:nvPr/>
        </p:nvPicPr>
        <p:blipFill>
          <a:blip r:embed="rId10"/>
          <a:srcRect/>
          <a:stretch/>
        </p:blipFill>
        <p:spPr>
          <a:xfrm>
            <a:off x="9295918" y="2070197"/>
            <a:ext cx="2421583" cy="4283126"/>
          </a:xfrm>
          <a:prstGeom prst="rect">
            <a:avLst/>
          </a:prstGeom>
        </p:spPr>
      </p:pic>
      <p:sp>
        <p:nvSpPr>
          <p:cNvPr id="18" name="Rectangle 17">
            <a:extLst>
              <a:ext uri="{FF2B5EF4-FFF2-40B4-BE49-F238E27FC236}">
                <a16:creationId xmlns:a16="http://schemas.microsoft.com/office/drawing/2014/main" id="{8897CEE3-C374-6941-98BF-D0C38111E4A2}"/>
              </a:ext>
            </a:extLst>
          </p:cNvPr>
          <p:cNvSpPr/>
          <p:nvPr/>
        </p:nvSpPr>
        <p:spPr>
          <a:xfrm>
            <a:off x="310426" y="1495168"/>
            <a:ext cx="2826578" cy="503288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ectangle 18">
            <a:extLst>
              <a:ext uri="{FF2B5EF4-FFF2-40B4-BE49-F238E27FC236}">
                <a16:creationId xmlns:a16="http://schemas.microsoft.com/office/drawing/2014/main" id="{E5FF68B8-DC34-BC40-A476-C21C726115C2}"/>
              </a:ext>
            </a:extLst>
          </p:cNvPr>
          <p:cNvSpPr/>
          <p:nvPr/>
        </p:nvSpPr>
        <p:spPr>
          <a:xfrm>
            <a:off x="3280569" y="1639392"/>
            <a:ext cx="2826578" cy="488866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19">
            <a:extLst>
              <a:ext uri="{FF2B5EF4-FFF2-40B4-BE49-F238E27FC236}">
                <a16:creationId xmlns:a16="http://schemas.microsoft.com/office/drawing/2014/main" id="{2AFABB5B-9199-234A-A912-09AC69D007C9}"/>
              </a:ext>
            </a:extLst>
          </p:cNvPr>
          <p:cNvSpPr/>
          <p:nvPr/>
        </p:nvSpPr>
        <p:spPr>
          <a:xfrm>
            <a:off x="6173963" y="1567279"/>
            <a:ext cx="2826578" cy="488866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6597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AFBE705-AB1B-4646-BF98-2DD857B03749}"/>
              </a:ext>
            </a:extLst>
          </p:cNvPr>
          <p:cNvPicPr>
            <a:picLocks noChangeAspect="1"/>
          </p:cNvPicPr>
          <p:nvPr/>
        </p:nvPicPr>
        <p:blipFill>
          <a:blip r:embed="rId3"/>
          <a:srcRect/>
          <a:stretch/>
        </p:blipFill>
        <p:spPr>
          <a:xfrm>
            <a:off x="6375084" y="2070197"/>
            <a:ext cx="2424336" cy="4283126"/>
          </a:xfrm>
          <a:prstGeom prst="rect">
            <a:avLst/>
          </a:prstGeom>
        </p:spPr>
      </p:pic>
      <p:pic>
        <p:nvPicPr>
          <p:cNvPr id="5" name="Picture 4">
            <a:extLst>
              <a:ext uri="{FF2B5EF4-FFF2-40B4-BE49-F238E27FC236}">
                <a16:creationId xmlns:a16="http://schemas.microsoft.com/office/drawing/2014/main" id="{19096EC5-371F-2A44-BE1F-1FA2747F3F6F}"/>
              </a:ext>
            </a:extLst>
          </p:cNvPr>
          <p:cNvPicPr>
            <a:picLocks noChangeAspect="1"/>
          </p:cNvPicPr>
          <p:nvPr/>
        </p:nvPicPr>
        <p:blipFill>
          <a:blip r:embed="rId4">
            <a:alphaModFix/>
          </a:blip>
          <a:stretch>
            <a:fillRect/>
          </a:stretch>
        </p:blipFill>
        <p:spPr>
          <a:xfrm>
            <a:off x="506468" y="2057996"/>
            <a:ext cx="2434494" cy="4283126"/>
          </a:xfrm>
          <a:prstGeom prst="rect">
            <a:avLst/>
          </a:prstGeom>
        </p:spPr>
      </p:pic>
      <p:sp>
        <p:nvSpPr>
          <p:cNvPr id="25" name="TextBox 24">
            <a:extLst>
              <a:ext uri="{FF2B5EF4-FFF2-40B4-BE49-F238E27FC236}">
                <a16:creationId xmlns:a16="http://schemas.microsoft.com/office/drawing/2014/main" id="{50CE4106-07C6-1F4F-8ADD-FC841730B2C7}"/>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Measuring change in control</a:t>
            </a:r>
          </a:p>
        </p:txBody>
      </p:sp>
      <p:sp>
        <p:nvSpPr>
          <p:cNvPr id="26" name="TextBox 25">
            <a:extLst>
              <a:ext uri="{FF2B5EF4-FFF2-40B4-BE49-F238E27FC236}">
                <a16:creationId xmlns:a16="http://schemas.microsoft.com/office/drawing/2014/main" id="{3CA599FA-1069-6A44-9C02-D2DD37E4C447}"/>
              </a:ext>
            </a:extLst>
          </p:cNvPr>
          <p:cNvSpPr txBox="1"/>
          <p:nvPr/>
        </p:nvSpPr>
        <p:spPr>
          <a:xfrm>
            <a:off x="519087" y="1639392"/>
            <a:ext cx="2409257" cy="369332"/>
          </a:xfrm>
          <a:prstGeom prst="rect">
            <a:avLst/>
          </a:prstGeom>
          <a:noFill/>
        </p:spPr>
        <p:txBody>
          <a:bodyPr wrap="square" rtlCol="0">
            <a:spAutoFit/>
          </a:bodyPr>
          <a:lstStyle/>
          <a:p>
            <a:pPr algn="ctr"/>
            <a:r>
              <a:rPr lang="en-NL" dirty="0"/>
              <a:t>Inhibition</a:t>
            </a:r>
          </a:p>
        </p:txBody>
      </p:sp>
      <p:pic>
        <p:nvPicPr>
          <p:cNvPr id="6" name="Picture 5">
            <a:extLst>
              <a:ext uri="{FF2B5EF4-FFF2-40B4-BE49-F238E27FC236}">
                <a16:creationId xmlns:a16="http://schemas.microsoft.com/office/drawing/2014/main" id="{A3F36EB2-3EFB-BA4B-86F8-7B1F674DBEB2}"/>
              </a:ext>
            </a:extLst>
          </p:cNvPr>
          <p:cNvPicPr>
            <a:picLocks noChangeAspect="1"/>
          </p:cNvPicPr>
          <p:nvPr/>
        </p:nvPicPr>
        <p:blipFill>
          <a:blip r:embed="rId5"/>
          <a:stretch>
            <a:fillRect/>
          </a:stretch>
        </p:blipFill>
        <p:spPr>
          <a:xfrm>
            <a:off x="3432852" y="2057996"/>
            <a:ext cx="2440708" cy="4283126"/>
          </a:xfrm>
          <a:prstGeom prst="rect">
            <a:avLst/>
          </a:prstGeom>
        </p:spPr>
      </p:pic>
      <p:sp>
        <p:nvSpPr>
          <p:cNvPr id="9" name="TextBox 8">
            <a:extLst>
              <a:ext uri="{FF2B5EF4-FFF2-40B4-BE49-F238E27FC236}">
                <a16:creationId xmlns:a16="http://schemas.microsoft.com/office/drawing/2014/main" id="{BA6B02D7-E84F-264B-BAB1-A05C3F1F9FBB}"/>
              </a:ext>
            </a:extLst>
          </p:cNvPr>
          <p:cNvSpPr txBox="1"/>
          <p:nvPr/>
        </p:nvSpPr>
        <p:spPr>
          <a:xfrm>
            <a:off x="3432852" y="1639392"/>
            <a:ext cx="2409257" cy="369332"/>
          </a:xfrm>
          <a:prstGeom prst="rect">
            <a:avLst/>
          </a:prstGeom>
          <a:noFill/>
        </p:spPr>
        <p:txBody>
          <a:bodyPr wrap="square" rtlCol="0">
            <a:spAutoFit/>
          </a:bodyPr>
          <a:lstStyle/>
          <a:p>
            <a:pPr algn="ctr"/>
            <a:r>
              <a:rPr lang="en-NL" dirty="0"/>
              <a:t>Working memory</a:t>
            </a:r>
          </a:p>
        </p:txBody>
      </p:sp>
      <p:pic>
        <p:nvPicPr>
          <p:cNvPr id="4" name="Picture 3">
            <a:extLst>
              <a:ext uri="{FF2B5EF4-FFF2-40B4-BE49-F238E27FC236}">
                <a16:creationId xmlns:a16="http://schemas.microsoft.com/office/drawing/2014/main" id="{077FB480-6124-E945-9CAF-F577B0452225}"/>
              </a:ext>
            </a:extLst>
          </p:cNvPr>
          <p:cNvPicPr>
            <a:picLocks noChangeAspect="1"/>
          </p:cNvPicPr>
          <p:nvPr/>
        </p:nvPicPr>
        <p:blipFill>
          <a:blip r:embed="rId6">
            <a:alphaModFix/>
          </a:blip>
          <a:stretch>
            <a:fillRect/>
          </a:stretch>
        </p:blipFill>
        <p:spPr>
          <a:xfrm>
            <a:off x="3442487" y="2057996"/>
            <a:ext cx="2424336" cy="4283126"/>
          </a:xfrm>
          <a:prstGeom prst="rect">
            <a:avLst/>
          </a:prstGeom>
        </p:spPr>
      </p:pic>
      <p:pic>
        <p:nvPicPr>
          <p:cNvPr id="11" name="Picture 10">
            <a:extLst>
              <a:ext uri="{FF2B5EF4-FFF2-40B4-BE49-F238E27FC236}">
                <a16:creationId xmlns:a16="http://schemas.microsoft.com/office/drawing/2014/main" id="{5CF9E27F-98C4-BF47-ABB8-BBA75FD2D3F3}"/>
              </a:ext>
            </a:extLst>
          </p:cNvPr>
          <p:cNvPicPr>
            <a:picLocks noChangeAspect="1"/>
          </p:cNvPicPr>
          <p:nvPr/>
        </p:nvPicPr>
        <p:blipFill>
          <a:blip r:embed="rId7">
            <a:alphaModFix/>
          </a:blip>
          <a:stretch>
            <a:fillRect/>
          </a:stretch>
        </p:blipFill>
        <p:spPr>
          <a:xfrm>
            <a:off x="3445802" y="2070197"/>
            <a:ext cx="2432784" cy="4283126"/>
          </a:xfrm>
          <a:prstGeom prst="rect">
            <a:avLst/>
          </a:prstGeom>
        </p:spPr>
      </p:pic>
      <p:sp>
        <p:nvSpPr>
          <p:cNvPr id="13" name="TextBox 12">
            <a:extLst>
              <a:ext uri="{FF2B5EF4-FFF2-40B4-BE49-F238E27FC236}">
                <a16:creationId xmlns:a16="http://schemas.microsoft.com/office/drawing/2014/main" id="{1202DD56-82FC-924F-8586-C9ABF6682CF5}"/>
              </a:ext>
            </a:extLst>
          </p:cNvPr>
          <p:cNvSpPr txBox="1"/>
          <p:nvPr/>
        </p:nvSpPr>
        <p:spPr>
          <a:xfrm>
            <a:off x="6390163" y="1639392"/>
            <a:ext cx="2409257" cy="369332"/>
          </a:xfrm>
          <a:prstGeom prst="rect">
            <a:avLst/>
          </a:prstGeom>
          <a:noFill/>
        </p:spPr>
        <p:txBody>
          <a:bodyPr wrap="square" rtlCol="0">
            <a:spAutoFit/>
          </a:bodyPr>
          <a:lstStyle/>
          <a:p>
            <a:pPr algn="ctr"/>
            <a:r>
              <a:rPr lang="en-NL" dirty="0"/>
              <a:t>Risk Taking</a:t>
            </a:r>
          </a:p>
        </p:txBody>
      </p:sp>
      <p:pic>
        <p:nvPicPr>
          <p:cNvPr id="14" name="Picture 13">
            <a:extLst>
              <a:ext uri="{FF2B5EF4-FFF2-40B4-BE49-F238E27FC236}">
                <a16:creationId xmlns:a16="http://schemas.microsoft.com/office/drawing/2014/main" id="{382A9161-C48C-E04F-BD3E-202897D8B9E5}"/>
              </a:ext>
            </a:extLst>
          </p:cNvPr>
          <p:cNvPicPr>
            <a:picLocks noChangeAspect="1"/>
          </p:cNvPicPr>
          <p:nvPr/>
        </p:nvPicPr>
        <p:blipFill>
          <a:blip r:embed="rId8"/>
          <a:srcRect/>
          <a:stretch/>
        </p:blipFill>
        <p:spPr>
          <a:xfrm>
            <a:off x="9293092" y="2070197"/>
            <a:ext cx="2427236" cy="4283126"/>
          </a:xfrm>
          <a:prstGeom prst="rect">
            <a:avLst/>
          </a:prstGeom>
        </p:spPr>
      </p:pic>
      <p:sp>
        <p:nvSpPr>
          <p:cNvPr id="15" name="TextBox 14">
            <a:extLst>
              <a:ext uri="{FF2B5EF4-FFF2-40B4-BE49-F238E27FC236}">
                <a16:creationId xmlns:a16="http://schemas.microsoft.com/office/drawing/2014/main" id="{76B7E35F-E21C-FA44-B415-A0B5E0B2CD19}"/>
              </a:ext>
            </a:extLst>
          </p:cNvPr>
          <p:cNvSpPr txBox="1"/>
          <p:nvPr/>
        </p:nvSpPr>
        <p:spPr>
          <a:xfrm>
            <a:off x="9302081" y="1651593"/>
            <a:ext cx="2409257" cy="369332"/>
          </a:xfrm>
          <a:prstGeom prst="rect">
            <a:avLst/>
          </a:prstGeom>
          <a:noFill/>
        </p:spPr>
        <p:txBody>
          <a:bodyPr wrap="square" rtlCol="0">
            <a:spAutoFit/>
          </a:bodyPr>
          <a:lstStyle/>
          <a:p>
            <a:pPr algn="ctr"/>
            <a:r>
              <a:rPr lang="en-NL" dirty="0"/>
              <a:t>Information Sampling</a:t>
            </a:r>
          </a:p>
        </p:txBody>
      </p:sp>
      <p:pic>
        <p:nvPicPr>
          <p:cNvPr id="16" name="Picture 15">
            <a:extLst>
              <a:ext uri="{FF2B5EF4-FFF2-40B4-BE49-F238E27FC236}">
                <a16:creationId xmlns:a16="http://schemas.microsoft.com/office/drawing/2014/main" id="{A76CD440-15F0-0448-BBEE-3E25BE260D8A}"/>
              </a:ext>
            </a:extLst>
          </p:cNvPr>
          <p:cNvPicPr>
            <a:picLocks noChangeAspect="1"/>
          </p:cNvPicPr>
          <p:nvPr/>
        </p:nvPicPr>
        <p:blipFill>
          <a:blip r:embed="rId9"/>
          <a:srcRect/>
          <a:stretch/>
        </p:blipFill>
        <p:spPr>
          <a:xfrm>
            <a:off x="9293946" y="2070197"/>
            <a:ext cx="2425527" cy="4283126"/>
          </a:xfrm>
          <a:prstGeom prst="rect">
            <a:avLst/>
          </a:prstGeom>
        </p:spPr>
      </p:pic>
      <p:pic>
        <p:nvPicPr>
          <p:cNvPr id="17" name="Picture 16">
            <a:extLst>
              <a:ext uri="{FF2B5EF4-FFF2-40B4-BE49-F238E27FC236}">
                <a16:creationId xmlns:a16="http://schemas.microsoft.com/office/drawing/2014/main" id="{3FC88116-A4DC-264A-80BD-E7073BACB469}"/>
              </a:ext>
            </a:extLst>
          </p:cNvPr>
          <p:cNvPicPr>
            <a:picLocks noChangeAspect="1"/>
          </p:cNvPicPr>
          <p:nvPr/>
        </p:nvPicPr>
        <p:blipFill>
          <a:blip r:embed="rId10"/>
          <a:srcRect/>
          <a:stretch/>
        </p:blipFill>
        <p:spPr>
          <a:xfrm>
            <a:off x="9295918" y="2070197"/>
            <a:ext cx="2421583" cy="4283126"/>
          </a:xfrm>
          <a:prstGeom prst="rect">
            <a:avLst/>
          </a:prstGeom>
        </p:spPr>
      </p:pic>
    </p:spTree>
    <p:extLst>
      <p:ext uri="{BB962C8B-B14F-4D97-AF65-F5344CB8AC3E}">
        <p14:creationId xmlns:p14="http://schemas.microsoft.com/office/powerpoint/2010/main" val="325914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AFBE705-AB1B-4646-BF98-2DD857B03749}"/>
              </a:ext>
            </a:extLst>
          </p:cNvPr>
          <p:cNvPicPr>
            <a:picLocks noChangeAspect="1"/>
          </p:cNvPicPr>
          <p:nvPr/>
        </p:nvPicPr>
        <p:blipFill>
          <a:blip r:embed="rId3"/>
          <a:srcRect/>
          <a:stretch/>
        </p:blipFill>
        <p:spPr>
          <a:xfrm>
            <a:off x="6375084" y="2070197"/>
            <a:ext cx="2424336" cy="4283126"/>
          </a:xfrm>
          <a:prstGeom prst="rect">
            <a:avLst/>
          </a:prstGeom>
        </p:spPr>
      </p:pic>
      <p:pic>
        <p:nvPicPr>
          <p:cNvPr id="5" name="Picture 4">
            <a:extLst>
              <a:ext uri="{FF2B5EF4-FFF2-40B4-BE49-F238E27FC236}">
                <a16:creationId xmlns:a16="http://schemas.microsoft.com/office/drawing/2014/main" id="{19096EC5-371F-2A44-BE1F-1FA2747F3F6F}"/>
              </a:ext>
            </a:extLst>
          </p:cNvPr>
          <p:cNvPicPr>
            <a:picLocks noChangeAspect="1"/>
          </p:cNvPicPr>
          <p:nvPr/>
        </p:nvPicPr>
        <p:blipFill>
          <a:blip r:embed="rId4">
            <a:alphaModFix/>
          </a:blip>
          <a:stretch>
            <a:fillRect/>
          </a:stretch>
        </p:blipFill>
        <p:spPr>
          <a:xfrm>
            <a:off x="506468" y="2057996"/>
            <a:ext cx="2434494" cy="4283126"/>
          </a:xfrm>
          <a:prstGeom prst="rect">
            <a:avLst/>
          </a:prstGeom>
        </p:spPr>
      </p:pic>
      <p:sp>
        <p:nvSpPr>
          <p:cNvPr id="25" name="TextBox 24">
            <a:extLst>
              <a:ext uri="{FF2B5EF4-FFF2-40B4-BE49-F238E27FC236}">
                <a16:creationId xmlns:a16="http://schemas.microsoft.com/office/drawing/2014/main" id="{50CE4106-07C6-1F4F-8ADD-FC841730B2C7}"/>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Reliability</a:t>
            </a:r>
          </a:p>
        </p:txBody>
      </p:sp>
      <p:sp>
        <p:nvSpPr>
          <p:cNvPr id="26" name="TextBox 25">
            <a:extLst>
              <a:ext uri="{FF2B5EF4-FFF2-40B4-BE49-F238E27FC236}">
                <a16:creationId xmlns:a16="http://schemas.microsoft.com/office/drawing/2014/main" id="{3CA599FA-1069-6A44-9C02-D2DD37E4C447}"/>
              </a:ext>
            </a:extLst>
          </p:cNvPr>
          <p:cNvSpPr txBox="1"/>
          <p:nvPr/>
        </p:nvSpPr>
        <p:spPr>
          <a:xfrm>
            <a:off x="519087" y="1639392"/>
            <a:ext cx="2409257" cy="369332"/>
          </a:xfrm>
          <a:prstGeom prst="rect">
            <a:avLst/>
          </a:prstGeom>
          <a:noFill/>
        </p:spPr>
        <p:txBody>
          <a:bodyPr wrap="square" rtlCol="0">
            <a:spAutoFit/>
          </a:bodyPr>
          <a:lstStyle/>
          <a:p>
            <a:pPr algn="ctr"/>
            <a:r>
              <a:rPr lang="en-NL" dirty="0"/>
              <a:t>Inhibition</a:t>
            </a:r>
          </a:p>
        </p:txBody>
      </p:sp>
      <p:pic>
        <p:nvPicPr>
          <p:cNvPr id="6" name="Picture 5">
            <a:extLst>
              <a:ext uri="{FF2B5EF4-FFF2-40B4-BE49-F238E27FC236}">
                <a16:creationId xmlns:a16="http://schemas.microsoft.com/office/drawing/2014/main" id="{A3F36EB2-3EFB-BA4B-86F8-7B1F674DBEB2}"/>
              </a:ext>
            </a:extLst>
          </p:cNvPr>
          <p:cNvPicPr>
            <a:picLocks noChangeAspect="1"/>
          </p:cNvPicPr>
          <p:nvPr/>
        </p:nvPicPr>
        <p:blipFill>
          <a:blip r:embed="rId5"/>
          <a:stretch>
            <a:fillRect/>
          </a:stretch>
        </p:blipFill>
        <p:spPr>
          <a:xfrm>
            <a:off x="3432852" y="2057996"/>
            <a:ext cx="2440708" cy="4283126"/>
          </a:xfrm>
          <a:prstGeom prst="rect">
            <a:avLst/>
          </a:prstGeom>
        </p:spPr>
      </p:pic>
      <p:sp>
        <p:nvSpPr>
          <p:cNvPr id="9" name="TextBox 8">
            <a:extLst>
              <a:ext uri="{FF2B5EF4-FFF2-40B4-BE49-F238E27FC236}">
                <a16:creationId xmlns:a16="http://schemas.microsoft.com/office/drawing/2014/main" id="{BA6B02D7-E84F-264B-BAB1-A05C3F1F9FBB}"/>
              </a:ext>
            </a:extLst>
          </p:cNvPr>
          <p:cNvSpPr txBox="1"/>
          <p:nvPr/>
        </p:nvSpPr>
        <p:spPr>
          <a:xfrm>
            <a:off x="3432852" y="1639392"/>
            <a:ext cx="2409257" cy="369332"/>
          </a:xfrm>
          <a:prstGeom prst="rect">
            <a:avLst/>
          </a:prstGeom>
          <a:noFill/>
        </p:spPr>
        <p:txBody>
          <a:bodyPr wrap="square" rtlCol="0">
            <a:spAutoFit/>
          </a:bodyPr>
          <a:lstStyle/>
          <a:p>
            <a:pPr algn="ctr"/>
            <a:r>
              <a:rPr lang="en-NL" dirty="0"/>
              <a:t>Working memory</a:t>
            </a:r>
          </a:p>
        </p:txBody>
      </p:sp>
      <p:pic>
        <p:nvPicPr>
          <p:cNvPr id="4" name="Picture 3">
            <a:extLst>
              <a:ext uri="{FF2B5EF4-FFF2-40B4-BE49-F238E27FC236}">
                <a16:creationId xmlns:a16="http://schemas.microsoft.com/office/drawing/2014/main" id="{077FB480-6124-E945-9CAF-F577B0452225}"/>
              </a:ext>
            </a:extLst>
          </p:cNvPr>
          <p:cNvPicPr>
            <a:picLocks noChangeAspect="1"/>
          </p:cNvPicPr>
          <p:nvPr/>
        </p:nvPicPr>
        <p:blipFill>
          <a:blip r:embed="rId6">
            <a:alphaModFix/>
          </a:blip>
          <a:stretch>
            <a:fillRect/>
          </a:stretch>
        </p:blipFill>
        <p:spPr>
          <a:xfrm>
            <a:off x="3442487" y="2057996"/>
            <a:ext cx="2424336" cy="4283126"/>
          </a:xfrm>
          <a:prstGeom prst="rect">
            <a:avLst/>
          </a:prstGeom>
        </p:spPr>
      </p:pic>
      <p:pic>
        <p:nvPicPr>
          <p:cNvPr id="11" name="Picture 10">
            <a:extLst>
              <a:ext uri="{FF2B5EF4-FFF2-40B4-BE49-F238E27FC236}">
                <a16:creationId xmlns:a16="http://schemas.microsoft.com/office/drawing/2014/main" id="{5CF9E27F-98C4-BF47-ABB8-BBA75FD2D3F3}"/>
              </a:ext>
            </a:extLst>
          </p:cNvPr>
          <p:cNvPicPr>
            <a:picLocks noChangeAspect="1"/>
          </p:cNvPicPr>
          <p:nvPr/>
        </p:nvPicPr>
        <p:blipFill>
          <a:blip r:embed="rId7">
            <a:alphaModFix/>
          </a:blip>
          <a:stretch>
            <a:fillRect/>
          </a:stretch>
        </p:blipFill>
        <p:spPr>
          <a:xfrm>
            <a:off x="3445802" y="2070197"/>
            <a:ext cx="2432784" cy="4283126"/>
          </a:xfrm>
          <a:prstGeom prst="rect">
            <a:avLst/>
          </a:prstGeom>
        </p:spPr>
      </p:pic>
      <p:sp>
        <p:nvSpPr>
          <p:cNvPr id="13" name="TextBox 12">
            <a:extLst>
              <a:ext uri="{FF2B5EF4-FFF2-40B4-BE49-F238E27FC236}">
                <a16:creationId xmlns:a16="http://schemas.microsoft.com/office/drawing/2014/main" id="{1202DD56-82FC-924F-8586-C9ABF6682CF5}"/>
              </a:ext>
            </a:extLst>
          </p:cNvPr>
          <p:cNvSpPr txBox="1"/>
          <p:nvPr/>
        </p:nvSpPr>
        <p:spPr>
          <a:xfrm>
            <a:off x="6390163" y="1639392"/>
            <a:ext cx="2409257" cy="369332"/>
          </a:xfrm>
          <a:prstGeom prst="rect">
            <a:avLst/>
          </a:prstGeom>
          <a:noFill/>
        </p:spPr>
        <p:txBody>
          <a:bodyPr wrap="square" rtlCol="0">
            <a:spAutoFit/>
          </a:bodyPr>
          <a:lstStyle/>
          <a:p>
            <a:pPr algn="ctr"/>
            <a:r>
              <a:rPr lang="en-NL" dirty="0"/>
              <a:t>Risk Taking</a:t>
            </a:r>
          </a:p>
        </p:txBody>
      </p:sp>
      <p:pic>
        <p:nvPicPr>
          <p:cNvPr id="14" name="Picture 13">
            <a:extLst>
              <a:ext uri="{FF2B5EF4-FFF2-40B4-BE49-F238E27FC236}">
                <a16:creationId xmlns:a16="http://schemas.microsoft.com/office/drawing/2014/main" id="{382A9161-C48C-E04F-BD3E-202897D8B9E5}"/>
              </a:ext>
            </a:extLst>
          </p:cNvPr>
          <p:cNvPicPr>
            <a:picLocks noChangeAspect="1"/>
          </p:cNvPicPr>
          <p:nvPr/>
        </p:nvPicPr>
        <p:blipFill>
          <a:blip r:embed="rId8"/>
          <a:srcRect/>
          <a:stretch/>
        </p:blipFill>
        <p:spPr>
          <a:xfrm>
            <a:off x="9293092" y="2070197"/>
            <a:ext cx="2427236" cy="4283126"/>
          </a:xfrm>
          <a:prstGeom prst="rect">
            <a:avLst/>
          </a:prstGeom>
        </p:spPr>
      </p:pic>
      <p:sp>
        <p:nvSpPr>
          <p:cNvPr id="15" name="TextBox 14">
            <a:extLst>
              <a:ext uri="{FF2B5EF4-FFF2-40B4-BE49-F238E27FC236}">
                <a16:creationId xmlns:a16="http://schemas.microsoft.com/office/drawing/2014/main" id="{76B7E35F-E21C-FA44-B415-A0B5E0B2CD19}"/>
              </a:ext>
            </a:extLst>
          </p:cNvPr>
          <p:cNvSpPr txBox="1"/>
          <p:nvPr/>
        </p:nvSpPr>
        <p:spPr>
          <a:xfrm>
            <a:off x="9302081" y="1651593"/>
            <a:ext cx="2409257" cy="369332"/>
          </a:xfrm>
          <a:prstGeom prst="rect">
            <a:avLst/>
          </a:prstGeom>
          <a:noFill/>
        </p:spPr>
        <p:txBody>
          <a:bodyPr wrap="square" rtlCol="0">
            <a:spAutoFit/>
          </a:bodyPr>
          <a:lstStyle/>
          <a:p>
            <a:pPr algn="ctr"/>
            <a:r>
              <a:rPr lang="en-NL" dirty="0"/>
              <a:t>Information Sampling</a:t>
            </a:r>
          </a:p>
        </p:txBody>
      </p:sp>
      <p:pic>
        <p:nvPicPr>
          <p:cNvPr id="16" name="Picture 15">
            <a:extLst>
              <a:ext uri="{FF2B5EF4-FFF2-40B4-BE49-F238E27FC236}">
                <a16:creationId xmlns:a16="http://schemas.microsoft.com/office/drawing/2014/main" id="{A76CD440-15F0-0448-BBEE-3E25BE260D8A}"/>
              </a:ext>
            </a:extLst>
          </p:cNvPr>
          <p:cNvPicPr>
            <a:picLocks noChangeAspect="1"/>
          </p:cNvPicPr>
          <p:nvPr/>
        </p:nvPicPr>
        <p:blipFill>
          <a:blip r:embed="rId9"/>
          <a:srcRect/>
          <a:stretch/>
        </p:blipFill>
        <p:spPr>
          <a:xfrm>
            <a:off x="9293946" y="2070197"/>
            <a:ext cx="2425527" cy="4283126"/>
          </a:xfrm>
          <a:prstGeom prst="rect">
            <a:avLst/>
          </a:prstGeom>
        </p:spPr>
      </p:pic>
      <p:pic>
        <p:nvPicPr>
          <p:cNvPr id="17" name="Picture 16">
            <a:extLst>
              <a:ext uri="{FF2B5EF4-FFF2-40B4-BE49-F238E27FC236}">
                <a16:creationId xmlns:a16="http://schemas.microsoft.com/office/drawing/2014/main" id="{3FC88116-A4DC-264A-80BD-E7073BACB469}"/>
              </a:ext>
            </a:extLst>
          </p:cNvPr>
          <p:cNvPicPr>
            <a:picLocks noChangeAspect="1"/>
          </p:cNvPicPr>
          <p:nvPr/>
        </p:nvPicPr>
        <p:blipFill>
          <a:blip r:embed="rId10"/>
          <a:srcRect/>
          <a:stretch/>
        </p:blipFill>
        <p:spPr>
          <a:xfrm>
            <a:off x="9295918" y="2070197"/>
            <a:ext cx="2421583" cy="4283126"/>
          </a:xfrm>
          <a:prstGeom prst="rect">
            <a:avLst/>
          </a:prstGeom>
        </p:spPr>
      </p:pic>
    </p:spTree>
    <p:extLst>
      <p:ext uri="{BB962C8B-B14F-4D97-AF65-F5344CB8AC3E}">
        <p14:creationId xmlns:p14="http://schemas.microsoft.com/office/powerpoint/2010/main" val="269967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TextBox 63">
            <a:extLst>
              <a:ext uri="{FF2B5EF4-FFF2-40B4-BE49-F238E27FC236}">
                <a16:creationId xmlns:a16="http://schemas.microsoft.com/office/drawing/2014/main" id="{05D7B884-FE9F-1A49-999B-707F80DAF46B}"/>
              </a:ext>
            </a:extLst>
          </p:cNvPr>
          <p:cNvSpPr txBox="1"/>
          <p:nvPr/>
        </p:nvSpPr>
        <p:spPr>
          <a:xfrm>
            <a:off x="3015049" y="1332882"/>
            <a:ext cx="6042454" cy="400110"/>
          </a:xfrm>
          <a:prstGeom prst="rect">
            <a:avLst/>
          </a:prstGeom>
          <a:noFill/>
        </p:spPr>
        <p:txBody>
          <a:bodyPr wrap="square" rtlCol="0">
            <a:spAutoFit/>
          </a:bodyPr>
          <a:lstStyle/>
          <a:p>
            <a:pPr algn="ctr"/>
            <a:r>
              <a:rPr lang="en-NL" sz="2000" i="1" dirty="0"/>
              <a:t>…measures how consistent a measurement is.</a:t>
            </a:r>
          </a:p>
        </p:txBody>
      </p:sp>
      <p:pic>
        <p:nvPicPr>
          <p:cNvPr id="78" name="Picture 77">
            <a:extLst>
              <a:ext uri="{FF2B5EF4-FFF2-40B4-BE49-F238E27FC236}">
                <a16:creationId xmlns:a16="http://schemas.microsoft.com/office/drawing/2014/main" id="{2F1ECE8B-B080-4947-B192-69A55C50384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24" b="93375" l="3568" r="92481">
                        <a14:foregroundMark x1="90779" y1="57701" x2="90779" y2="57701"/>
                        <a14:foregroundMark x1="45170" y1="39751" x2="45170" y2="39751"/>
                        <a14:foregroundMark x1="46487" y1="39185" x2="46487" y2="39185"/>
                        <a14:foregroundMark x1="47201" y1="38958" x2="47201" y2="38958"/>
                        <a14:foregroundMark x1="47201" y1="37656" x2="47201" y2="37656"/>
                        <a14:foregroundMark x1="36114" y1="22763" x2="36114" y2="22763"/>
                        <a14:foregroundMark x1="7025" y1="37882" x2="7025" y2="37882"/>
                        <a14:foregroundMark x1="27991" y1="84598" x2="27991" y2="84598"/>
                        <a14:foregroundMark x1="27772" y1="83296" x2="27772" y2="83296"/>
                        <a14:foregroundMark x1="27223" y1="81710" x2="27223" y2="81710"/>
                        <a14:foregroundMark x1="27223" y1="81710" x2="27223" y2="81710"/>
                        <a14:foregroundMark x1="27223" y1="81710" x2="27223" y2="81710"/>
                        <a14:foregroundMark x1="27223" y1="81710" x2="27223" y2="81710"/>
                        <a14:foregroundMark x1="27223" y1="81710" x2="27223" y2="81710"/>
                        <a14:foregroundMark x1="27223" y1="81710" x2="27223" y2="81710"/>
                        <a14:foregroundMark x1="26729" y1="80917" x2="26729" y2="80917"/>
                        <a14:foregroundMark x1="26235" y1="80181" x2="26235" y2="80181"/>
                        <a14:foregroundMark x1="26235" y1="80181" x2="26235" y2="80181"/>
                        <a14:foregroundMark x1="26235" y1="80181" x2="26235" y2="80181"/>
                        <a14:foregroundMark x1="24698" y1="79105" x2="24698" y2="79105"/>
                        <a14:foregroundMark x1="24204" y1="76784" x2="24204" y2="76784"/>
                        <a14:foregroundMark x1="26235" y1="79898" x2="26235" y2="79898"/>
                        <a14:foregroundMark x1="27497" y1="84315" x2="27497" y2="84315"/>
                        <a14:foregroundMark x1="30022" y1="85900" x2="30022" y2="85900"/>
                        <a14:foregroundMark x1="31559" y1="89298" x2="31559" y2="89298"/>
                        <a14:foregroundMark x1="33809" y1="90091" x2="33809" y2="90091"/>
                        <a14:foregroundMark x1="34577" y1="90600" x2="34577" y2="90600"/>
                        <a14:foregroundMark x1="37377" y1="92186" x2="37377" y2="92186"/>
                        <a14:foregroundMark x1="35565" y1="92695" x2="35565" y2="92695"/>
                        <a14:foregroundMark x1="38145" y1="92186" x2="38145" y2="92186"/>
                        <a14:foregroundMark x1="42426" y1="90317" x2="42426" y2="90317"/>
                        <a14:foregroundMark x1="46981" y1="89015" x2="46981" y2="89015"/>
                        <a14:foregroundMark x1="46981" y1="89015" x2="46981" y2="89015"/>
                        <a14:foregroundMark x1="46981" y1="89015" x2="46981" y2="89015"/>
                        <a14:foregroundMark x1="50274" y1="87486" x2="50274" y2="87486"/>
                        <a14:foregroundMark x1="52250" y1="85617" x2="52250" y2="85617"/>
                        <a14:foregroundMark x1="55049" y1="84088" x2="55049" y2="84088"/>
                        <a14:foregroundMark x1="58617" y1="82503" x2="58617" y2="82503"/>
                        <a14:foregroundMark x1="40395" y1="92186" x2="40395" y2="92186"/>
                        <a14:foregroundMark x1="37596" y1="92695" x2="37596" y2="92695"/>
                        <a14:foregroundMark x1="37596" y1="93488" x2="37596" y2="93488"/>
                        <a14:foregroundMark x1="39133" y1="90883" x2="39133" y2="90883"/>
                        <a14:foregroundMark x1="41164" y1="90883" x2="41164" y2="90883"/>
                        <a14:foregroundMark x1="41164" y1="90883" x2="41164" y2="90883"/>
                        <a14:foregroundMark x1="43688" y1="90317" x2="43688" y2="90317"/>
                        <a14:foregroundMark x1="46707" y1="89015" x2="46707" y2="89015"/>
                        <a14:foregroundMark x1="4995" y1="42072" x2="4995" y2="42072"/>
                        <a14:foregroundMark x1="5982" y1="43658" x2="5982" y2="43658"/>
                        <a14:foregroundMark x1="5049" y1="41393" x2="5049" y2="41393"/>
                        <a14:foregroundMark x1="4116" y1="39298" x2="4116" y2="39298"/>
                        <a14:foregroundMark x1="4116" y1="38165" x2="4116" y2="38165"/>
                        <a14:foregroundMark x1="78705" y1="71008" x2="78705" y2="71008"/>
                        <a14:foregroundMark x1="77223" y1="72367" x2="77223" y2="72367"/>
                        <a14:foregroundMark x1="77223" y1="72367" x2="77223" y2="72367"/>
                        <a14:foregroundMark x1="74479" y1="73273" x2="74479" y2="73273"/>
                        <a14:foregroundMark x1="73546" y1="74066" x2="73546" y2="74066"/>
                        <a14:foregroundMark x1="71899" y1="74802" x2="71899" y2="74802"/>
                        <a14:foregroundMark x1="70417" y1="76331" x2="70417" y2="76331"/>
                        <a14:foregroundMark x1="68771" y1="77067" x2="68771" y2="77067"/>
                        <a14:foregroundMark x1="45939" y1="88845" x2="45939" y2="88845"/>
                        <a14:foregroundMark x1="45005" y1="90374" x2="45005" y2="90374"/>
                        <a14:foregroundMark x1="43359" y1="91733" x2="43359" y2="91733"/>
                        <a14:foregroundMark x1="42426" y1="91733" x2="42426" y2="91733"/>
                        <a14:foregroundMark x1="42426" y1="91733" x2="42426" y2="91733"/>
                        <a14:foregroundMark x1="45170" y1="90940" x2="45170" y2="90940"/>
                        <a14:foregroundMark x1="48299" y1="89071" x2="48299" y2="89071"/>
                        <a14:foregroundMark x1="48299" y1="89071" x2="48299" y2="89071"/>
                        <a14:foregroundMark x1="48299" y1="89071" x2="48299" y2="89071"/>
                        <a14:foregroundMark x1="50549" y1="86580" x2="50549" y2="86580"/>
                        <a14:foregroundMark x1="50549" y1="86580" x2="50549" y2="86580"/>
                        <a14:foregroundMark x1="48134" y1="87542" x2="48134" y2="87542"/>
                        <a14:foregroundMark x1="48134" y1="87542" x2="48134" y2="87542"/>
                        <a14:foregroundMark x1="50714" y1="87542" x2="50714" y2="87542"/>
                        <a14:foregroundMark x1="50714" y1="87542" x2="50714" y2="87542"/>
                        <a14:foregroundMark x1="53293" y1="86580" x2="53293" y2="86580"/>
                        <a14:foregroundMark x1="53293" y1="86580" x2="53293" y2="86580"/>
                        <a14:foregroundMark x1="54775" y1="84711" x2="54775" y2="84711"/>
                        <a14:foregroundMark x1="54775" y1="84711" x2="54775" y2="84711"/>
                        <a14:foregroundMark x1="54775" y1="84711" x2="54775" y2="84711"/>
                        <a14:foregroundMark x1="56806" y1="84145" x2="56806" y2="84145"/>
                        <a14:foregroundMark x1="56806" y1="84145" x2="56806" y2="84145"/>
                        <a14:foregroundMark x1="59934" y1="82220" x2="59934" y2="82220"/>
                        <a14:foregroundMark x1="59934" y1="82220" x2="59934" y2="82220"/>
                        <a14:foregroundMark x1="59934" y1="82220" x2="59934" y2="82220"/>
                        <a14:foregroundMark x1="61361" y1="80294" x2="61361" y2="80294"/>
                        <a14:foregroundMark x1="56257" y1="84881" x2="56257" y2="84881"/>
                        <a14:foregroundMark x1="55104" y1="85051" x2="55104" y2="85051"/>
                        <a14:foregroundMark x1="55104" y1="85051" x2="55104" y2="85051"/>
                        <a14:foregroundMark x1="57903" y1="84145" x2="57903" y2="84145"/>
                        <a14:foregroundMark x1="59934" y1="82956" x2="59934" y2="82956"/>
                        <a14:foregroundMark x1="59934" y1="82956" x2="59934" y2="82956"/>
                        <a14:foregroundMark x1="51811" y1="88109" x2="51811" y2="88109"/>
                        <a14:foregroundMark x1="51811" y1="88109" x2="51811" y2="88109"/>
                        <a14:foregroundMark x1="50878" y1="88109" x2="50878" y2="88109"/>
                        <a14:foregroundMark x1="50878" y1="88109" x2="50878" y2="88109"/>
                        <a14:foregroundMark x1="49780" y1="88675" x2="49780" y2="88675"/>
                        <a14:foregroundMark x1="49780" y1="88675" x2="49780" y2="88675"/>
                        <a14:foregroundMark x1="49780" y1="88675" x2="49780" y2="88675"/>
                        <a14:foregroundMark x1="49780" y1="88675" x2="49780" y2="88675"/>
                        <a14:foregroundMark x1="48847" y1="89071" x2="48847" y2="89071"/>
                        <a14:foregroundMark x1="48847" y1="89071" x2="48847" y2="89071"/>
                        <a14:foregroundMark x1="48518" y1="89411" x2="48518" y2="89411"/>
                        <a14:foregroundMark x1="48518" y1="89411" x2="48518" y2="89411"/>
                        <a14:foregroundMark x1="63063" y1="80125" x2="63063" y2="80125"/>
                        <a14:foregroundMark x1="63063" y1="80125" x2="63063" y2="80125"/>
                        <a14:foregroundMark x1="62130" y1="10419" x2="62130" y2="10419"/>
                        <a14:foregroundMark x1="62130" y1="10419" x2="62130" y2="10419"/>
                        <a14:foregroundMark x1="62130" y1="10419" x2="62130" y2="10419"/>
                        <a14:foregroundMark x1="61965" y1="10249" x2="61965" y2="10249"/>
                        <a14:foregroundMark x1="61581" y1="10023" x2="61581" y2="10023"/>
                        <a14:foregroundMark x1="61196" y1="9287" x2="61196" y2="9287"/>
                        <a14:foregroundMark x1="61196" y1="9287" x2="61196" y2="9287"/>
                        <a14:foregroundMark x1="61196" y1="9287" x2="61196" y2="9287"/>
                        <a14:foregroundMark x1="61196" y1="9287" x2="61196" y2="9287"/>
                        <a14:foregroundMark x1="61196" y1="9287" x2="61196" y2="9287"/>
                        <a14:foregroundMark x1="59385" y1="9287" x2="59385" y2="9287"/>
                        <a14:foregroundMark x1="58617" y1="9287" x2="58617" y2="9287"/>
                        <a14:foregroundMark x1="60812" y1="8324" x2="60812" y2="8324"/>
                        <a14:foregroundMark x1="3732" y1="37373" x2="3732" y2="37373"/>
                        <a14:foregroundMark x1="4116" y1="38335" x2="4116" y2="38335"/>
                        <a14:foregroundMark x1="4336" y1="36467" x2="4336" y2="36467"/>
                        <a14:foregroundMark x1="4885" y1="35674" x2="4885" y2="35674"/>
                        <a14:foregroundMark x1="66740" y1="78992" x2="66740" y2="78992"/>
                        <a14:foregroundMark x1="65423" y1="78992" x2="65423" y2="78992"/>
                        <a14:foregroundMark x1="65642" y1="80861" x2="65642" y2="80861"/>
                        <a14:foregroundMark x1="64490" y1="82220" x2="64490" y2="82220"/>
                        <a14:foregroundMark x1="61581" y1="83182" x2="61581" y2="83182"/>
                        <a14:foregroundMark x1="60812" y1="83749" x2="60812" y2="83749"/>
                        <a14:foregroundMark x1="59385" y1="84485" x2="59385" y2="84485"/>
                        <a14:foregroundMark x1="57684" y1="85447" x2="57684" y2="85447"/>
                        <a14:foregroundMark x1="56806" y1="86014" x2="56806" y2="86014"/>
                        <a14:foregroundMark x1="54555" y1="87712" x2="54555" y2="87712"/>
                        <a14:foregroundMark x1="53677" y1="87712" x2="53677" y2="87712"/>
                        <a14:foregroundMark x1="53677" y1="87712" x2="53677" y2="87712"/>
                        <a14:foregroundMark x1="62678" y1="83352" x2="62678" y2="83352"/>
                        <a14:foregroundMark x1="73546" y1="75198" x2="73546" y2="75198"/>
                        <a14:foregroundMark x1="70033" y1="78992" x2="70033" y2="78992"/>
                        <a14:foregroundMark x1="82162" y1="69083" x2="82162" y2="69083"/>
                        <a14:foregroundMark x1="83315" y1="67950" x2="83315" y2="67950"/>
                        <a14:foregroundMark x1="84742" y1="67610" x2="84742" y2="67610"/>
                        <a14:foregroundMark x1="84742" y1="67610" x2="84742" y2="67610"/>
                        <a14:foregroundMark x1="86059" y1="66082" x2="86059" y2="66082"/>
                        <a14:foregroundMark x1="86059" y1="66082" x2="86059" y2="66082"/>
                        <a14:foregroundMark x1="88090" y1="64553" x2="88090" y2="64553"/>
                        <a14:foregroundMark x1="89023" y1="64553" x2="89023" y2="64553"/>
                        <a14:foregroundMark x1="89737" y1="63250" x2="89737" y2="63250"/>
                        <a14:foregroundMark x1="90670" y1="63024" x2="90670" y2="63024"/>
                        <a14:foregroundMark x1="92151" y1="62854" x2="92151" y2="62854"/>
                        <a14:foregroundMark x1="92316" y1="62061" x2="92316" y2="62061"/>
                        <a14:foregroundMark x1="92481" y1="59966" x2="92481" y2="59966"/>
                        <a14:foregroundMark x1="81065" y1="72367" x2="81065" y2="72367"/>
                      </a14:backgroundRemoval>
                    </a14:imgEffect>
                  </a14:imgLayer>
                </a14:imgProps>
              </a:ext>
            </a:extLst>
          </a:blip>
          <a:srcRect/>
          <a:stretch/>
        </p:blipFill>
        <p:spPr>
          <a:xfrm>
            <a:off x="2681356" y="2622417"/>
            <a:ext cx="2122262" cy="2057033"/>
          </a:xfrm>
          <a:prstGeom prst="rect">
            <a:avLst/>
          </a:prstGeom>
        </p:spPr>
      </p:pic>
      <p:sp>
        <p:nvSpPr>
          <p:cNvPr id="3" name="TextBox 2">
            <a:extLst>
              <a:ext uri="{FF2B5EF4-FFF2-40B4-BE49-F238E27FC236}">
                <a16:creationId xmlns:a16="http://schemas.microsoft.com/office/drawing/2014/main" id="{E0A9DEF4-DA6D-EF41-B69D-F97A7CB3E195}"/>
              </a:ext>
            </a:extLst>
          </p:cNvPr>
          <p:cNvSpPr txBox="1"/>
          <p:nvPr/>
        </p:nvSpPr>
        <p:spPr>
          <a:xfrm>
            <a:off x="2669107" y="4848681"/>
            <a:ext cx="1172115" cy="523220"/>
          </a:xfrm>
          <a:prstGeom prst="rect">
            <a:avLst/>
          </a:prstGeom>
          <a:noFill/>
        </p:spPr>
        <p:txBody>
          <a:bodyPr wrap="square" rtlCol="0">
            <a:spAutoFit/>
          </a:bodyPr>
          <a:lstStyle/>
          <a:p>
            <a:r>
              <a:rPr lang="en-NL" sz="2800"/>
              <a:t>80 kg</a:t>
            </a:r>
          </a:p>
        </p:txBody>
      </p:sp>
      <p:cxnSp>
        <p:nvCxnSpPr>
          <p:cNvPr id="7" name="Straight Arrow Connector 6">
            <a:extLst>
              <a:ext uri="{FF2B5EF4-FFF2-40B4-BE49-F238E27FC236}">
                <a16:creationId xmlns:a16="http://schemas.microsoft.com/office/drawing/2014/main" id="{7BD9AB15-2963-7E4A-9E70-DCF4FA9C194E}"/>
              </a:ext>
            </a:extLst>
          </p:cNvPr>
          <p:cNvCxnSpPr>
            <a:cxnSpLocks/>
          </p:cNvCxnSpPr>
          <p:nvPr/>
        </p:nvCxnSpPr>
        <p:spPr>
          <a:xfrm>
            <a:off x="3841222" y="5171573"/>
            <a:ext cx="91545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419490-D53A-0744-86AA-9D3BDEF5E6C1}"/>
              </a:ext>
            </a:extLst>
          </p:cNvPr>
          <p:cNvSpPr txBox="1"/>
          <p:nvPr/>
        </p:nvSpPr>
        <p:spPr>
          <a:xfrm>
            <a:off x="4995581" y="4848681"/>
            <a:ext cx="1172115" cy="523220"/>
          </a:xfrm>
          <a:prstGeom prst="rect">
            <a:avLst/>
          </a:prstGeom>
          <a:noFill/>
        </p:spPr>
        <p:txBody>
          <a:bodyPr wrap="square" rtlCol="0">
            <a:spAutoFit/>
          </a:bodyPr>
          <a:lstStyle/>
          <a:p>
            <a:r>
              <a:rPr lang="en-NL" sz="2800"/>
              <a:t>85 kg</a:t>
            </a:r>
          </a:p>
        </p:txBody>
      </p:sp>
      <p:pic>
        <p:nvPicPr>
          <p:cNvPr id="32" name="Picture 31">
            <a:extLst>
              <a:ext uri="{FF2B5EF4-FFF2-40B4-BE49-F238E27FC236}">
                <a16:creationId xmlns:a16="http://schemas.microsoft.com/office/drawing/2014/main" id="{5D02AFCE-31B4-C249-88E8-0B6DCCC47FDE}"/>
              </a:ext>
            </a:extLst>
          </p:cNvPr>
          <p:cNvPicPr>
            <a:picLocks noChangeAspect="1"/>
          </p:cNvPicPr>
          <p:nvPr/>
        </p:nvPicPr>
        <p:blipFill>
          <a:blip r:embed="rId6"/>
          <a:srcRect/>
          <a:stretch/>
        </p:blipFill>
        <p:spPr>
          <a:xfrm>
            <a:off x="6487986" y="2791648"/>
            <a:ext cx="3279337" cy="2616302"/>
          </a:xfrm>
          <a:prstGeom prst="rect">
            <a:avLst/>
          </a:prstGeom>
        </p:spPr>
      </p:pic>
      <p:sp>
        <p:nvSpPr>
          <p:cNvPr id="36" name="TextBox 35">
            <a:extLst>
              <a:ext uri="{FF2B5EF4-FFF2-40B4-BE49-F238E27FC236}">
                <a16:creationId xmlns:a16="http://schemas.microsoft.com/office/drawing/2014/main" id="{1519B2A9-19E0-194C-A775-514C30343694}"/>
              </a:ext>
            </a:extLst>
          </p:cNvPr>
          <p:cNvSpPr txBox="1"/>
          <p:nvPr/>
        </p:nvSpPr>
        <p:spPr>
          <a:xfrm>
            <a:off x="3937769" y="4726837"/>
            <a:ext cx="1172115" cy="523220"/>
          </a:xfrm>
          <a:prstGeom prst="rect">
            <a:avLst/>
          </a:prstGeom>
          <a:noFill/>
        </p:spPr>
        <p:txBody>
          <a:bodyPr wrap="square" rtlCol="0">
            <a:spAutoFit/>
          </a:bodyPr>
          <a:lstStyle/>
          <a:p>
            <a:r>
              <a:rPr lang="en-NL" sz="2800"/>
              <a:t>10s</a:t>
            </a:r>
          </a:p>
        </p:txBody>
      </p:sp>
      <p:sp>
        <p:nvSpPr>
          <p:cNvPr id="19" name="TextBox 18">
            <a:extLst>
              <a:ext uri="{FF2B5EF4-FFF2-40B4-BE49-F238E27FC236}">
                <a16:creationId xmlns:a16="http://schemas.microsoft.com/office/drawing/2014/main" id="{63AA4EBA-CAE3-D143-BE14-593DCB6735C3}"/>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Reliability</a:t>
            </a:r>
          </a:p>
        </p:txBody>
      </p:sp>
    </p:spTree>
    <p:custDataLst>
      <p:tags r:id="rId1"/>
    </p:custDataLst>
    <p:extLst>
      <p:ext uri="{BB962C8B-B14F-4D97-AF65-F5344CB8AC3E}">
        <p14:creationId xmlns:p14="http://schemas.microsoft.com/office/powerpoint/2010/main" val="283940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3" grpId="0"/>
      <p:bldP spid="31"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E8692"/>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7EAE9C6-CD88-B84D-913F-6AB82C2DE337}"/>
              </a:ext>
            </a:extLst>
          </p:cNvPr>
          <p:cNvSpPr/>
          <p:nvPr/>
        </p:nvSpPr>
        <p:spPr>
          <a:xfrm>
            <a:off x="2984738" y="342725"/>
            <a:ext cx="6107503" cy="59522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TextBox 3">
            <a:extLst>
              <a:ext uri="{FF2B5EF4-FFF2-40B4-BE49-F238E27FC236}">
                <a16:creationId xmlns:a16="http://schemas.microsoft.com/office/drawing/2014/main" id="{9D340209-4130-504E-BAB4-6677FAA5CDA1}"/>
              </a:ext>
            </a:extLst>
          </p:cNvPr>
          <p:cNvSpPr txBox="1"/>
          <p:nvPr/>
        </p:nvSpPr>
        <p:spPr>
          <a:xfrm>
            <a:off x="4658567" y="939450"/>
            <a:ext cx="2525014" cy="461665"/>
          </a:xfrm>
          <a:prstGeom prst="rect">
            <a:avLst/>
          </a:prstGeom>
          <a:noFill/>
        </p:spPr>
        <p:txBody>
          <a:bodyPr wrap="square" rtlCol="0">
            <a:spAutoFit/>
          </a:bodyPr>
          <a:lstStyle/>
          <a:p>
            <a:pPr algn="ctr"/>
            <a:r>
              <a:rPr lang="en-US" sz="2400" b="1" dirty="0">
                <a:latin typeface="Helvetica" pitchFamily="2" charset="0"/>
              </a:rPr>
              <a:t>Overview</a:t>
            </a:r>
          </a:p>
        </p:txBody>
      </p:sp>
      <p:sp>
        <p:nvSpPr>
          <p:cNvPr id="10" name="TextBox 9">
            <a:extLst>
              <a:ext uri="{FF2B5EF4-FFF2-40B4-BE49-F238E27FC236}">
                <a16:creationId xmlns:a16="http://schemas.microsoft.com/office/drawing/2014/main" id="{EB7F6227-529B-604F-BC33-52B5F71C0966}"/>
              </a:ext>
            </a:extLst>
          </p:cNvPr>
          <p:cNvSpPr txBox="1"/>
          <p:nvPr/>
        </p:nvSpPr>
        <p:spPr>
          <a:xfrm>
            <a:off x="3650836" y="1887677"/>
            <a:ext cx="4775306" cy="2862322"/>
          </a:xfrm>
          <a:prstGeom prst="rect">
            <a:avLst/>
          </a:prstGeom>
          <a:noFill/>
        </p:spPr>
        <p:txBody>
          <a:bodyPr wrap="square" rtlCol="0">
            <a:spAutoFit/>
          </a:bodyPr>
          <a:lstStyle/>
          <a:p>
            <a:pPr marL="342900" indent="-342900">
              <a:buFont typeface="+mj-lt"/>
              <a:buAutoNum type="arabicPeriod"/>
            </a:pPr>
            <a:r>
              <a:rPr lang="en-NL" dirty="0"/>
              <a:t>Introduction Collaborative Research Center and our project</a:t>
            </a:r>
          </a:p>
          <a:p>
            <a:pPr marL="342900" indent="-342900">
              <a:buFont typeface="+mj-lt"/>
              <a:buAutoNum type="arabicPeriod"/>
            </a:pPr>
            <a:endParaRPr lang="en-NL" dirty="0"/>
          </a:p>
          <a:p>
            <a:pPr marL="342900" indent="-342900">
              <a:buFont typeface="+mj-lt"/>
              <a:buAutoNum type="arabicPeriod"/>
            </a:pPr>
            <a:r>
              <a:rPr lang="en-NL" dirty="0"/>
              <a:t>Challenges of measuring cognitive control on the smartphone</a:t>
            </a:r>
          </a:p>
          <a:p>
            <a:pPr marL="342900" indent="-342900">
              <a:buFont typeface="+mj-lt"/>
              <a:buAutoNum type="arabicPeriod"/>
            </a:pPr>
            <a:endParaRPr lang="en-NL" dirty="0"/>
          </a:p>
          <a:p>
            <a:pPr marL="342900" indent="-342900">
              <a:buFont typeface="+mj-lt"/>
              <a:buAutoNum type="arabicPeriod"/>
            </a:pPr>
            <a:r>
              <a:rPr lang="en-NL" dirty="0"/>
              <a:t>Smartphone tasks’ test–retest reliability</a:t>
            </a:r>
          </a:p>
          <a:p>
            <a:pPr marL="342900" indent="-342900">
              <a:buFont typeface="+mj-lt"/>
              <a:buAutoNum type="arabicPeriod"/>
            </a:pPr>
            <a:endParaRPr lang="en-NL" dirty="0"/>
          </a:p>
          <a:p>
            <a:pPr marL="342900" indent="-342900">
              <a:buFont typeface="+mj-lt"/>
              <a:buAutoNum type="arabicPeriod"/>
            </a:pPr>
            <a:r>
              <a:rPr lang="en-NL" dirty="0"/>
              <a:t>First looks at drinking data</a:t>
            </a:r>
          </a:p>
          <a:p>
            <a:pPr marL="342900" indent="-342900">
              <a:buFont typeface="+mj-lt"/>
              <a:buAutoNum type="arabicPeriod"/>
            </a:pPr>
            <a:endParaRPr lang="en-NL" dirty="0"/>
          </a:p>
        </p:txBody>
      </p:sp>
      <p:sp>
        <p:nvSpPr>
          <p:cNvPr id="15" name="TextBox 14">
            <a:extLst>
              <a:ext uri="{FF2B5EF4-FFF2-40B4-BE49-F238E27FC236}">
                <a16:creationId xmlns:a16="http://schemas.microsoft.com/office/drawing/2014/main" id="{1A3D3EBD-AEDD-5946-8879-E6A06AAF1955}"/>
              </a:ext>
            </a:extLst>
          </p:cNvPr>
          <p:cNvSpPr txBox="1"/>
          <p:nvPr/>
        </p:nvSpPr>
        <p:spPr>
          <a:xfrm>
            <a:off x="6882158" y="6472823"/>
            <a:ext cx="6268194" cy="338554"/>
          </a:xfrm>
          <a:prstGeom prst="rect">
            <a:avLst/>
          </a:prstGeom>
          <a:noFill/>
        </p:spPr>
        <p:txBody>
          <a:bodyPr wrap="square" rtlCol="0">
            <a:spAutoFit/>
          </a:bodyPr>
          <a:lstStyle/>
          <a:p>
            <a:r>
              <a:rPr lang="en-US" sz="1600" dirty="0">
                <a:solidFill>
                  <a:schemeClr val="bg1"/>
                </a:solidFill>
              </a:rPr>
              <a:t>22. Präsentationsrunde </a:t>
            </a:r>
            <a:r>
              <a:rPr lang="en-US" sz="1600" dirty="0" err="1">
                <a:solidFill>
                  <a:schemeClr val="bg1"/>
                </a:solidFill>
              </a:rPr>
              <a:t>wissenschaftlicher</a:t>
            </a:r>
            <a:r>
              <a:rPr lang="en-US" sz="1600" dirty="0">
                <a:solidFill>
                  <a:schemeClr val="bg1"/>
                </a:solidFill>
              </a:rPr>
              <a:t> </a:t>
            </a:r>
            <a:r>
              <a:rPr lang="en-US" sz="1600" dirty="0" err="1">
                <a:solidFill>
                  <a:schemeClr val="bg1"/>
                </a:solidFill>
              </a:rPr>
              <a:t>Forschungsprojekte</a:t>
            </a:r>
            <a:endParaRPr lang="en-US" sz="1600" dirty="0">
              <a:solidFill>
                <a:schemeClr val="bg1"/>
              </a:solidFill>
            </a:endParaRPr>
          </a:p>
        </p:txBody>
      </p:sp>
      <p:sp>
        <p:nvSpPr>
          <p:cNvPr id="16" name="TextBox 15">
            <a:extLst>
              <a:ext uri="{FF2B5EF4-FFF2-40B4-BE49-F238E27FC236}">
                <a16:creationId xmlns:a16="http://schemas.microsoft.com/office/drawing/2014/main" id="{8521EE42-67D5-594D-B53B-872874559ED1}"/>
              </a:ext>
            </a:extLst>
          </p:cNvPr>
          <p:cNvSpPr txBox="1"/>
          <p:nvPr/>
        </p:nvSpPr>
        <p:spPr>
          <a:xfrm>
            <a:off x="-427259" y="6464205"/>
            <a:ext cx="2354913" cy="338554"/>
          </a:xfrm>
          <a:prstGeom prst="rect">
            <a:avLst/>
          </a:prstGeom>
          <a:noFill/>
        </p:spPr>
        <p:txBody>
          <a:bodyPr wrap="square" rtlCol="0">
            <a:spAutoFit/>
          </a:bodyPr>
          <a:lstStyle/>
          <a:p>
            <a:pPr algn="ctr"/>
            <a:r>
              <a:rPr lang="en-US" sz="1600" dirty="0">
                <a:solidFill>
                  <a:schemeClr val="bg1"/>
                </a:solidFill>
              </a:rPr>
              <a:t>01.12.2021</a:t>
            </a:r>
          </a:p>
        </p:txBody>
      </p:sp>
      <p:pic>
        <p:nvPicPr>
          <p:cNvPr id="17" name="Picture 16">
            <a:extLst>
              <a:ext uri="{FF2B5EF4-FFF2-40B4-BE49-F238E27FC236}">
                <a16:creationId xmlns:a16="http://schemas.microsoft.com/office/drawing/2014/main" id="{4DF50F39-3F21-BA43-8FE7-F92B28EDCE36}"/>
              </a:ext>
            </a:extLst>
          </p:cNvPr>
          <p:cNvPicPr>
            <a:picLocks noChangeAspect="1"/>
          </p:cNvPicPr>
          <p:nvPr/>
        </p:nvPicPr>
        <p:blipFill>
          <a:blip r:embed="rId3"/>
          <a:stretch>
            <a:fillRect/>
          </a:stretch>
        </p:blipFill>
        <p:spPr>
          <a:xfrm>
            <a:off x="9135600" y="321997"/>
            <a:ext cx="3001141" cy="534579"/>
          </a:xfrm>
          <a:prstGeom prst="rect">
            <a:avLst/>
          </a:prstGeom>
          <a:noFill/>
        </p:spPr>
      </p:pic>
      <p:pic>
        <p:nvPicPr>
          <p:cNvPr id="18" name="Picture 17">
            <a:extLst>
              <a:ext uri="{FF2B5EF4-FFF2-40B4-BE49-F238E27FC236}">
                <a16:creationId xmlns:a16="http://schemas.microsoft.com/office/drawing/2014/main" id="{443E9D9F-0AD9-BA49-8238-0E8C92B8B6A0}"/>
              </a:ext>
            </a:extLst>
          </p:cNvPr>
          <p:cNvPicPr>
            <a:picLocks noChangeAspect="1"/>
          </p:cNvPicPr>
          <p:nvPr/>
        </p:nvPicPr>
        <p:blipFill>
          <a:blip r:embed="rId4"/>
          <a:stretch>
            <a:fillRect/>
          </a:stretch>
        </p:blipFill>
        <p:spPr>
          <a:xfrm>
            <a:off x="218802" y="334250"/>
            <a:ext cx="1849355" cy="534579"/>
          </a:xfrm>
          <a:prstGeom prst="rect">
            <a:avLst/>
          </a:prstGeom>
        </p:spPr>
      </p:pic>
      <p:pic>
        <p:nvPicPr>
          <p:cNvPr id="19" name="Grafik 12">
            <a:extLst>
              <a:ext uri="{FF2B5EF4-FFF2-40B4-BE49-F238E27FC236}">
                <a16:creationId xmlns:a16="http://schemas.microsoft.com/office/drawing/2014/main" id="{71240B59-E2EA-8743-B6E3-3C5C2A1821E2}"/>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091" b="92149" l="3723" r="91489">
                        <a14:foregroundMark x1="4787" y1="45455" x2="4787" y2="45455"/>
                        <a14:foregroundMark x1="89894" y1="47107" x2="89894" y2="47107"/>
                        <a14:foregroundMark x1="92021" y1="47521" x2="92021" y2="47521"/>
                        <a14:foregroundMark x1="60106" y1="92149" x2="60106" y2="92149"/>
                        <a14:foregroundMark x1="44681" y1="55785" x2="44681" y2="55785"/>
                        <a14:foregroundMark x1="39362" y1="55785" x2="39362" y2="55785"/>
                        <a14:foregroundMark x1="39362" y1="57851" x2="39362" y2="57851"/>
                        <a14:foregroundMark x1="32447" y1="57851" x2="32447" y2="57851"/>
                        <a14:foregroundMark x1="22872" y1="57851" x2="22872" y2="57851"/>
                        <a14:foregroundMark x1="25532" y1="57851" x2="25532" y2="57851"/>
                        <a14:foregroundMark x1="21809" y1="54132" x2="21809" y2="54132"/>
                        <a14:foregroundMark x1="17021" y1="53719" x2="17021" y2="53719"/>
                        <a14:foregroundMark x1="46277" y1="52893" x2="46277" y2="52893"/>
                        <a14:foregroundMark x1="47872" y1="49174" x2="47872" y2="49174"/>
                        <a14:foregroundMark x1="42553" y1="39256" x2="42553" y2="39256"/>
                        <a14:foregroundMark x1="43085" y1="40083" x2="43085" y2="40083"/>
                        <a14:foregroundMark x1="43085" y1="40496" x2="43085" y2="40496"/>
                        <a14:foregroundMark x1="45213" y1="41736" x2="45213" y2="41736"/>
                        <a14:foregroundMark x1="44149" y1="38843" x2="44149" y2="38843"/>
                        <a14:foregroundMark x1="56383" y1="39256" x2="56383" y2="39256"/>
                        <a14:foregroundMark x1="51064" y1="33471" x2="51064" y2="33471"/>
                        <a14:foregroundMark x1="43085" y1="31818" x2="43085" y2="31818"/>
                        <a14:foregroundMark x1="40957" y1="29339" x2="40957" y2="29339"/>
                        <a14:foregroundMark x1="27660" y1="27686" x2="27660" y2="27686"/>
                        <a14:foregroundMark x1="20745" y1="30579" x2="20745" y2="30579"/>
                        <a14:foregroundMark x1="25532" y1="28512" x2="25532" y2="28512"/>
                        <a14:foregroundMark x1="13298" y1="35124" x2="13298" y2="35124"/>
                        <a14:foregroundMark x1="11702" y1="40496" x2="11702" y2="40496"/>
                        <a14:foregroundMark x1="15426" y1="40083" x2="15426" y2="40083"/>
                        <a14:foregroundMark x1="20213" y1="40083" x2="20213" y2="40083"/>
                        <a14:foregroundMark x1="22872" y1="40083" x2="22872" y2="40083"/>
                        <a14:foregroundMark x1="30851" y1="37190" x2="30851" y2="37190"/>
                      </a14:backgroundRemoval>
                    </a14:imgEffect>
                  </a14:imgLayer>
                </a14:imgProps>
              </a:ext>
              <a:ext uri="{28A0092B-C50C-407E-A947-70E740481C1C}">
                <a14:useLocalDpi xmlns:a14="http://schemas.microsoft.com/office/drawing/2010/main" val="0"/>
              </a:ext>
            </a:extLst>
          </a:blip>
          <a:stretch>
            <a:fillRect/>
          </a:stretch>
        </p:blipFill>
        <p:spPr>
          <a:xfrm>
            <a:off x="2275351" y="74857"/>
            <a:ext cx="781050" cy="1003935"/>
          </a:xfrm>
          <a:prstGeom prst="rect">
            <a:avLst/>
          </a:prstGeom>
        </p:spPr>
      </p:pic>
      <p:sp>
        <p:nvSpPr>
          <p:cNvPr id="11" name="TextBox 10">
            <a:extLst>
              <a:ext uri="{FF2B5EF4-FFF2-40B4-BE49-F238E27FC236}">
                <a16:creationId xmlns:a16="http://schemas.microsoft.com/office/drawing/2014/main" id="{A0964CCA-B245-8748-9F81-1EE40BF9C182}"/>
              </a:ext>
            </a:extLst>
          </p:cNvPr>
          <p:cNvSpPr txBox="1"/>
          <p:nvPr/>
        </p:nvSpPr>
        <p:spPr>
          <a:xfrm>
            <a:off x="10222528" y="330844"/>
            <a:ext cx="1820433" cy="492443"/>
          </a:xfrm>
          <a:prstGeom prst="rect">
            <a:avLst/>
          </a:prstGeom>
          <a:solidFill>
            <a:srgbClr val="7E8692"/>
          </a:solidFill>
        </p:spPr>
        <p:txBody>
          <a:bodyPr wrap="square" rtlCol="0">
            <a:spAutoFit/>
          </a:bodyPr>
          <a:lstStyle/>
          <a:p>
            <a:r>
              <a:rPr lang="en-NL" sz="1300" dirty="0">
                <a:solidFill>
                  <a:srgbClr val="2058B2"/>
                </a:solidFill>
                <a:latin typeface="Helvetica Neue Thin" panose="020B0403020202020204" pitchFamily="34" charset="0"/>
                <a:ea typeface="Helvetica Neue Thin" panose="020B0403020202020204" pitchFamily="34" charset="0"/>
                <a:cs typeface="Helvetica Neue" panose="02000503000000020004" pitchFamily="2" charset="0"/>
              </a:rPr>
              <a:t>German </a:t>
            </a:r>
          </a:p>
          <a:p>
            <a:r>
              <a:rPr lang="en-NL" sz="1300" dirty="0">
                <a:solidFill>
                  <a:srgbClr val="2058B2"/>
                </a:solidFill>
                <a:latin typeface="Helvetica Neue Thin" panose="020B0403020202020204" pitchFamily="34" charset="0"/>
                <a:ea typeface="Helvetica Neue Thin" panose="020B0403020202020204" pitchFamily="34" charset="0"/>
                <a:cs typeface="Helvetica Neue" panose="02000503000000020004" pitchFamily="2" charset="0"/>
              </a:rPr>
              <a:t>Research Foundation</a:t>
            </a:r>
          </a:p>
        </p:txBody>
      </p:sp>
    </p:spTree>
    <p:extLst>
      <p:ext uri="{BB962C8B-B14F-4D97-AF65-F5344CB8AC3E}">
        <p14:creationId xmlns:p14="http://schemas.microsoft.com/office/powerpoint/2010/main" val="2941673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3AA4EBA-CAE3-D143-BE14-593DCB6735C3}"/>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Reliability</a:t>
            </a:r>
          </a:p>
        </p:txBody>
      </p:sp>
      <p:pic>
        <p:nvPicPr>
          <p:cNvPr id="5" name="Picture 4">
            <a:extLst>
              <a:ext uri="{FF2B5EF4-FFF2-40B4-BE49-F238E27FC236}">
                <a16:creationId xmlns:a16="http://schemas.microsoft.com/office/drawing/2014/main" id="{5B9D02FB-5552-E34D-884E-A440B77956B5}"/>
              </a:ext>
            </a:extLst>
          </p:cNvPr>
          <p:cNvPicPr>
            <a:picLocks noChangeAspect="1"/>
          </p:cNvPicPr>
          <p:nvPr/>
        </p:nvPicPr>
        <p:blipFill>
          <a:blip r:embed="rId4"/>
          <a:stretch>
            <a:fillRect/>
          </a:stretch>
        </p:blipFill>
        <p:spPr>
          <a:xfrm>
            <a:off x="6939521" y="3423385"/>
            <a:ext cx="4514201" cy="781304"/>
          </a:xfrm>
          <a:prstGeom prst="rect">
            <a:avLst/>
          </a:prstGeom>
        </p:spPr>
      </p:pic>
      <p:pic>
        <p:nvPicPr>
          <p:cNvPr id="25" name="Picture 24">
            <a:extLst>
              <a:ext uri="{FF2B5EF4-FFF2-40B4-BE49-F238E27FC236}">
                <a16:creationId xmlns:a16="http://schemas.microsoft.com/office/drawing/2014/main" id="{5A869188-0D5E-9543-B81C-2B9536F91FEF}"/>
              </a:ext>
            </a:extLst>
          </p:cNvPr>
          <p:cNvPicPr>
            <a:picLocks noChangeAspect="1"/>
          </p:cNvPicPr>
          <p:nvPr/>
        </p:nvPicPr>
        <p:blipFill rotWithShape="1">
          <a:blip r:embed="rId5"/>
          <a:srcRect t="46542" r="22059" b="12138"/>
          <a:stretch/>
        </p:blipFill>
        <p:spPr>
          <a:xfrm>
            <a:off x="6819999" y="2524941"/>
            <a:ext cx="4469241" cy="78130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BBF27A-E45A-2F4B-B024-24D3BF0D0771}"/>
                  </a:ext>
                </a:extLst>
              </p:cNvPr>
              <p:cNvSpPr txBox="1"/>
              <p:nvPr/>
            </p:nvSpPr>
            <p:spPr>
              <a:xfrm>
                <a:off x="-94550" y="1527087"/>
                <a:ext cx="10720417" cy="7813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𝑡𝑟𝑢𝑒</m:t>
                      </m:r>
                      <m:r>
                        <a:rPr lang="en-US" sz="2200" b="0" i="1" smtClean="0">
                          <a:latin typeface="Cambria Math" panose="02040503050406030204" pitchFamily="18" charset="0"/>
                        </a:rPr>
                        <m:t> </m:t>
                      </m:r>
                      <m:r>
                        <a:rPr lang="en-US" sz="2200" b="0" i="1" smtClean="0">
                          <a:latin typeface="Cambria Math" panose="02040503050406030204" pitchFamily="18" charset="0"/>
                        </a:rPr>
                        <m:t>𝑐𝑜𝑟𝑟𝑒𝑙𝑎𝑡𝑖𝑜𝑛</m:t>
                      </m:r>
                      <m:r>
                        <a:rPr lang="en-US" sz="2200" b="0" i="1" smtClean="0">
                          <a:latin typeface="Cambria Math" panose="02040503050406030204" pitchFamily="18" charset="0"/>
                        </a:rPr>
                        <m:t>∗ </m:t>
                      </m:r>
                      <m:rad>
                        <m:radPr>
                          <m:degHide m:val="on"/>
                          <m:ctrlPr>
                            <a:rPr lang="en-NL" sz="2200" i="1" smtClean="0">
                              <a:latin typeface="Cambria Math" panose="02040503050406030204" pitchFamily="18" charset="0"/>
                            </a:rPr>
                          </m:ctrlPr>
                        </m:radPr>
                        <m:deg/>
                        <m:e>
                          <m:r>
                            <a:rPr lang="en-US" sz="2200" b="0" i="1" smtClean="0">
                              <a:latin typeface="Cambria Math" panose="02040503050406030204" pitchFamily="18" charset="0"/>
                            </a:rPr>
                            <m:t>𝑟𝑒𝑙𝑖𝑎𝑏𝑖𝑙𝑖𝑡</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m:t>
                          </m:r>
                          <m:r>
                            <a:rPr lang="en-US" sz="2200" b="0" i="1" smtClean="0">
                              <a:latin typeface="Cambria Math" panose="02040503050406030204" pitchFamily="18" charset="0"/>
                            </a:rPr>
                            <m:t>𝑟𝑒𝑙𝑖𝑎𝑏𝑖𝑙𝑖𝑡</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𝑦</m:t>
                              </m:r>
                            </m:sub>
                          </m:sSub>
                        </m:e>
                      </m:rad>
                      <m:r>
                        <a:rPr lang="en-US" sz="2200" b="0" i="1" smtClean="0">
                          <a:latin typeface="Cambria Math" panose="02040503050406030204" pitchFamily="18" charset="0"/>
                        </a:rPr>
                        <m:t>=</m:t>
                      </m:r>
                      <m:r>
                        <a:rPr lang="en-US" sz="2200" b="0" i="1" smtClean="0">
                          <a:latin typeface="Cambria Math" panose="02040503050406030204" pitchFamily="18" charset="0"/>
                        </a:rPr>
                        <m:t>𝑜𝑏𝑠𝑒𝑟𝑣𝑒𝑑</m:t>
                      </m:r>
                      <m:r>
                        <a:rPr lang="en-US" sz="2200" b="0" i="1" smtClean="0">
                          <a:latin typeface="Cambria Math" panose="02040503050406030204" pitchFamily="18" charset="0"/>
                        </a:rPr>
                        <m:t> </m:t>
                      </m:r>
                      <m:r>
                        <a:rPr lang="en-US" sz="2200" b="0" i="1" smtClean="0">
                          <a:latin typeface="Cambria Math" panose="02040503050406030204" pitchFamily="18" charset="0"/>
                        </a:rPr>
                        <m:t>𝑐𝑜𝑟𝑟𝑒𝑙𝑎𝑡𝑖𝑜𝑛</m:t>
                      </m:r>
                    </m:oMath>
                  </m:oMathPara>
                </a14:m>
                <a:endParaRPr lang="en-NL" sz="2200" dirty="0"/>
              </a:p>
            </p:txBody>
          </p:sp>
        </mc:Choice>
        <mc:Fallback xmlns="">
          <p:sp>
            <p:nvSpPr>
              <p:cNvPr id="11" name="TextBox 10">
                <a:extLst>
                  <a:ext uri="{FF2B5EF4-FFF2-40B4-BE49-F238E27FC236}">
                    <a16:creationId xmlns:a16="http://schemas.microsoft.com/office/drawing/2014/main" id="{BFBBF27A-E45A-2F4B-B024-24D3BF0D0771}"/>
                  </a:ext>
                </a:extLst>
              </p:cNvPr>
              <p:cNvSpPr txBox="1">
                <a:spLocks noRot="1" noChangeAspect="1" noMove="1" noResize="1" noEditPoints="1" noAdjustHandles="1" noChangeArrowheads="1" noChangeShapeType="1" noTextEdit="1"/>
              </p:cNvSpPr>
              <p:nvPr/>
            </p:nvSpPr>
            <p:spPr>
              <a:xfrm>
                <a:off x="-94550" y="1527087"/>
                <a:ext cx="10720417" cy="781304"/>
              </a:xfrm>
              <a:prstGeom prst="rect">
                <a:avLst/>
              </a:prstGeom>
              <a:blipFill>
                <a:blip r:embed="rId6"/>
                <a:stretch>
                  <a:fillRect/>
                </a:stretch>
              </a:blipFill>
            </p:spPr>
            <p:txBody>
              <a:bodyPr/>
              <a:lstStyle/>
              <a:p>
                <a:r>
                  <a:rPr lang="en-NL">
                    <a:noFill/>
                  </a:rPr>
                  <a:t> </a:t>
                </a:r>
              </a:p>
            </p:txBody>
          </p:sp>
        </mc:Fallback>
      </mc:AlternateContent>
      <p:pic>
        <p:nvPicPr>
          <p:cNvPr id="12" name="Picture 11">
            <a:extLst>
              <a:ext uri="{FF2B5EF4-FFF2-40B4-BE49-F238E27FC236}">
                <a16:creationId xmlns:a16="http://schemas.microsoft.com/office/drawing/2014/main" id="{636B3BD0-2F64-AD46-A4A9-EA4EFDA5EEBC}"/>
              </a:ext>
            </a:extLst>
          </p:cNvPr>
          <p:cNvPicPr>
            <a:picLocks noChangeAspect="1"/>
          </p:cNvPicPr>
          <p:nvPr/>
        </p:nvPicPr>
        <p:blipFill rotWithShape="1">
          <a:blip r:embed="rId7"/>
          <a:srcRect t="5218" b="17995"/>
          <a:stretch/>
        </p:blipFill>
        <p:spPr>
          <a:xfrm>
            <a:off x="5493464" y="2732959"/>
            <a:ext cx="939114" cy="1274010"/>
          </a:xfrm>
          <a:prstGeom prst="rect">
            <a:avLst/>
          </a:prstGeom>
        </p:spPr>
      </p:pic>
      <p:pic>
        <p:nvPicPr>
          <p:cNvPr id="13" name="Picture 12">
            <a:extLst>
              <a:ext uri="{FF2B5EF4-FFF2-40B4-BE49-F238E27FC236}">
                <a16:creationId xmlns:a16="http://schemas.microsoft.com/office/drawing/2014/main" id="{7C1754FE-F5DC-8749-B746-4EDDD84E58D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498" b="92780" l="9386" r="89892">
                        <a14:foregroundMark x1="38267" y1="6859" x2="38267" y2="6859"/>
                        <a14:foregroundMark x1="51625" y1="92780" x2="51625" y2="92780"/>
                        <a14:foregroundMark x1="42960" y1="92419" x2="42960" y2="92419"/>
                        <a14:foregroundMark x1="29242" y1="10108" x2="29242" y2="10108"/>
                      </a14:backgroundRemoval>
                    </a14:imgEffect>
                  </a14:imgLayer>
                </a14:imgProps>
              </a:ext>
            </a:extLst>
          </a:blip>
          <a:stretch>
            <a:fillRect/>
          </a:stretch>
        </p:blipFill>
        <p:spPr>
          <a:xfrm>
            <a:off x="3590092" y="2665347"/>
            <a:ext cx="1333695" cy="133369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75D806-21CE-174D-A150-BAA099079808}"/>
                  </a:ext>
                </a:extLst>
              </p:cNvPr>
              <p:cNvSpPr txBox="1"/>
              <p:nvPr/>
            </p:nvSpPr>
            <p:spPr>
              <a:xfrm>
                <a:off x="1292825" y="4550098"/>
                <a:ext cx="246781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.8         ∗</m:t>
                      </m:r>
                    </m:oMath>
                  </m:oMathPara>
                </a14:m>
                <a:endParaRPr lang="en-US" sz="2800" b="0" dirty="0"/>
              </a:p>
            </p:txBody>
          </p:sp>
        </mc:Choice>
        <mc:Fallback xmlns="">
          <p:sp>
            <p:nvSpPr>
              <p:cNvPr id="15" name="TextBox 14">
                <a:extLst>
                  <a:ext uri="{FF2B5EF4-FFF2-40B4-BE49-F238E27FC236}">
                    <a16:creationId xmlns:a16="http://schemas.microsoft.com/office/drawing/2014/main" id="{6D75D806-21CE-174D-A150-BAA099079808}"/>
                  </a:ext>
                </a:extLst>
              </p:cNvPr>
              <p:cNvSpPr txBox="1">
                <a:spLocks noRot="1" noChangeAspect="1" noMove="1" noResize="1" noEditPoints="1" noAdjustHandles="1" noChangeArrowheads="1" noChangeShapeType="1" noTextEdit="1"/>
              </p:cNvSpPr>
              <p:nvPr/>
            </p:nvSpPr>
            <p:spPr>
              <a:xfrm>
                <a:off x="1292825" y="4550098"/>
                <a:ext cx="2467817" cy="523220"/>
              </a:xfrm>
              <a:prstGeom prst="rect">
                <a:avLst/>
              </a:prstGeom>
              <a:blipFill>
                <a:blip r:embed="rId10"/>
                <a:stretch>
                  <a:fillRect b="-21429"/>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32CA0B3-D203-FD40-8726-34904FD6642A}"/>
                  </a:ext>
                </a:extLst>
              </p:cNvPr>
              <p:cNvSpPr txBox="1"/>
              <p:nvPr/>
            </p:nvSpPr>
            <p:spPr>
              <a:xfrm>
                <a:off x="3418773" y="4524738"/>
                <a:ext cx="3010029" cy="5739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NL" sz="2800" i="1" smtClean="0">
                              <a:latin typeface="Cambria Math" panose="02040503050406030204" pitchFamily="18" charset="0"/>
                            </a:rPr>
                          </m:ctrlPr>
                        </m:radPr>
                        <m:deg/>
                        <m:e>
                          <m:r>
                            <a:rPr lang="en-US" sz="2800" b="0" i="1" smtClean="0">
                              <a:latin typeface="Cambria Math" panose="02040503050406030204" pitchFamily="18" charset="0"/>
                            </a:rPr>
                            <m:t>.9       ∗       .9</m:t>
                          </m:r>
                        </m:e>
                      </m:rad>
                    </m:oMath>
                  </m:oMathPara>
                </a14:m>
                <a:endParaRPr lang="en-NL" sz="2800" dirty="0"/>
              </a:p>
            </p:txBody>
          </p:sp>
        </mc:Choice>
        <mc:Fallback xmlns="">
          <p:sp>
            <p:nvSpPr>
              <p:cNvPr id="16" name="TextBox 15">
                <a:extLst>
                  <a:ext uri="{FF2B5EF4-FFF2-40B4-BE49-F238E27FC236}">
                    <a16:creationId xmlns:a16="http://schemas.microsoft.com/office/drawing/2014/main" id="{032CA0B3-D203-FD40-8726-34904FD6642A}"/>
                  </a:ext>
                </a:extLst>
              </p:cNvPr>
              <p:cNvSpPr txBox="1">
                <a:spLocks noRot="1" noChangeAspect="1" noMove="1" noResize="1" noEditPoints="1" noAdjustHandles="1" noChangeArrowheads="1" noChangeShapeType="1" noTextEdit="1"/>
              </p:cNvSpPr>
              <p:nvPr/>
            </p:nvSpPr>
            <p:spPr>
              <a:xfrm>
                <a:off x="3418773" y="4524738"/>
                <a:ext cx="3010029" cy="573940"/>
              </a:xfrm>
              <a:prstGeom prst="rect">
                <a:avLst/>
              </a:prstGeom>
              <a:blipFill>
                <a:blip r:embed="rId11"/>
                <a:stretch>
                  <a:fillRect b="-19565"/>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A3B21BF-4EBB-CD43-806C-9357D78AB973}"/>
                  </a:ext>
                </a:extLst>
              </p:cNvPr>
              <p:cNvSpPr txBox="1"/>
              <p:nvPr/>
            </p:nvSpPr>
            <p:spPr>
              <a:xfrm>
                <a:off x="6297897" y="4520885"/>
                <a:ext cx="169969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=.72</m:t>
                      </m:r>
                    </m:oMath>
                  </m:oMathPara>
                </a14:m>
                <a:endParaRPr lang="en-NL" sz="2800" dirty="0"/>
              </a:p>
            </p:txBody>
          </p:sp>
        </mc:Choice>
        <mc:Fallback xmlns="">
          <p:sp>
            <p:nvSpPr>
              <p:cNvPr id="17" name="TextBox 16">
                <a:extLst>
                  <a:ext uri="{FF2B5EF4-FFF2-40B4-BE49-F238E27FC236}">
                    <a16:creationId xmlns:a16="http://schemas.microsoft.com/office/drawing/2014/main" id="{4A3B21BF-4EBB-CD43-806C-9357D78AB973}"/>
                  </a:ext>
                </a:extLst>
              </p:cNvPr>
              <p:cNvSpPr txBox="1">
                <a:spLocks noRot="1" noChangeAspect="1" noMove="1" noResize="1" noEditPoints="1" noAdjustHandles="1" noChangeArrowheads="1" noChangeShapeType="1" noTextEdit="1"/>
              </p:cNvSpPr>
              <p:nvPr/>
            </p:nvSpPr>
            <p:spPr>
              <a:xfrm>
                <a:off x="6297897" y="4520885"/>
                <a:ext cx="1699693" cy="523220"/>
              </a:xfrm>
              <a:prstGeom prst="rect">
                <a:avLst/>
              </a:prstGeom>
              <a:blipFill>
                <a:blip r:embed="rId12"/>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4DA820-4E12-4C4C-8B5D-7DD116101F2E}"/>
                  </a:ext>
                </a:extLst>
              </p:cNvPr>
              <p:cNvSpPr txBox="1"/>
              <p:nvPr/>
            </p:nvSpPr>
            <p:spPr>
              <a:xfrm>
                <a:off x="3418773" y="4519386"/>
                <a:ext cx="3010029" cy="5739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NL" sz="2800" i="1" smtClean="0">
                              <a:latin typeface="Cambria Math" panose="02040503050406030204" pitchFamily="18" charset="0"/>
                            </a:rPr>
                          </m:ctrlPr>
                        </m:radPr>
                        <m:deg/>
                        <m:e>
                          <m:r>
                            <a:rPr lang="en-US" sz="2800" b="0" i="1" smtClean="0">
                              <a:latin typeface="Cambria Math" panose="02040503050406030204" pitchFamily="18" charset="0"/>
                            </a:rPr>
                            <m:t>.9       ∗       .3</m:t>
                          </m:r>
                        </m:e>
                      </m:rad>
                    </m:oMath>
                  </m:oMathPara>
                </a14:m>
                <a:endParaRPr lang="en-NL" sz="2800" dirty="0"/>
              </a:p>
            </p:txBody>
          </p:sp>
        </mc:Choice>
        <mc:Fallback xmlns="">
          <p:sp>
            <p:nvSpPr>
              <p:cNvPr id="20" name="TextBox 19">
                <a:extLst>
                  <a:ext uri="{FF2B5EF4-FFF2-40B4-BE49-F238E27FC236}">
                    <a16:creationId xmlns:a16="http://schemas.microsoft.com/office/drawing/2014/main" id="{334DA820-4E12-4C4C-8B5D-7DD116101F2E}"/>
                  </a:ext>
                </a:extLst>
              </p:cNvPr>
              <p:cNvSpPr txBox="1">
                <a:spLocks noRot="1" noChangeAspect="1" noMove="1" noResize="1" noEditPoints="1" noAdjustHandles="1" noChangeArrowheads="1" noChangeShapeType="1" noTextEdit="1"/>
              </p:cNvSpPr>
              <p:nvPr/>
            </p:nvSpPr>
            <p:spPr>
              <a:xfrm>
                <a:off x="3418773" y="4519386"/>
                <a:ext cx="3010029" cy="573940"/>
              </a:xfrm>
              <a:prstGeom prst="rect">
                <a:avLst/>
              </a:prstGeom>
              <a:blipFill>
                <a:blip r:embed="rId13"/>
                <a:stretch>
                  <a:fillRect b="-1702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794064E-88C4-3C46-95C6-B25948FE59D4}"/>
                  </a:ext>
                </a:extLst>
              </p:cNvPr>
              <p:cNvSpPr txBox="1"/>
              <p:nvPr/>
            </p:nvSpPr>
            <p:spPr>
              <a:xfrm>
                <a:off x="6297896" y="4514034"/>
                <a:ext cx="169969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=.42</m:t>
                      </m:r>
                    </m:oMath>
                  </m:oMathPara>
                </a14:m>
                <a:endParaRPr lang="en-NL" sz="2800" dirty="0"/>
              </a:p>
            </p:txBody>
          </p:sp>
        </mc:Choice>
        <mc:Fallback xmlns="">
          <p:sp>
            <p:nvSpPr>
              <p:cNvPr id="21" name="TextBox 20">
                <a:extLst>
                  <a:ext uri="{FF2B5EF4-FFF2-40B4-BE49-F238E27FC236}">
                    <a16:creationId xmlns:a16="http://schemas.microsoft.com/office/drawing/2014/main" id="{5794064E-88C4-3C46-95C6-B25948FE59D4}"/>
                  </a:ext>
                </a:extLst>
              </p:cNvPr>
              <p:cNvSpPr txBox="1">
                <a:spLocks noRot="1" noChangeAspect="1" noMove="1" noResize="1" noEditPoints="1" noAdjustHandles="1" noChangeArrowheads="1" noChangeShapeType="1" noTextEdit="1"/>
              </p:cNvSpPr>
              <p:nvPr/>
            </p:nvSpPr>
            <p:spPr>
              <a:xfrm>
                <a:off x="6297896" y="4514034"/>
                <a:ext cx="1699693" cy="523220"/>
              </a:xfrm>
              <a:prstGeom prst="rect">
                <a:avLst/>
              </a:prstGeom>
              <a:blipFill>
                <a:blip r:embed="rId14"/>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F0406F0-E395-0B48-8350-CD1138508241}"/>
                  </a:ext>
                </a:extLst>
              </p:cNvPr>
              <p:cNvSpPr txBox="1"/>
              <p:nvPr/>
            </p:nvSpPr>
            <p:spPr>
              <a:xfrm>
                <a:off x="-133128" y="5214808"/>
                <a:ext cx="744643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𝑀𝑒𝑑𝑖𝑎𝑛</m:t>
                      </m:r>
                      <m:r>
                        <a:rPr lang="en-US" sz="2000" b="0" i="1" smtClean="0">
                          <a:latin typeface="Cambria Math" panose="02040503050406030204" pitchFamily="18" charset="0"/>
                        </a:rPr>
                        <m:t> </m:t>
                      </m:r>
                      <m:r>
                        <a:rPr lang="en-US" sz="2000" b="0" i="1" smtClean="0">
                          <a:latin typeface="Cambria Math" panose="02040503050406030204" pitchFamily="18" charset="0"/>
                        </a:rPr>
                        <m:t>𝑟𝑒𝑙𝑖𝑎𝑏𝑖𝑙𝑖𝑡𝑦</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𝑐𝑜𝑔𝑛𝑖𝑡𝑖𝑣𝑒</m:t>
                      </m:r>
                      <m:r>
                        <a:rPr lang="en-US" sz="2000" b="0" i="1" smtClean="0">
                          <a:latin typeface="Cambria Math" panose="02040503050406030204" pitchFamily="18" charset="0"/>
                        </a:rPr>
                        <m:t> </m:t>
                      </m:r>
                      <m:r>
                        <a:rPr lang="en-US" sz="2000" b="0" i="1" smtClean="0">
                          <a:latin typeface="Cambria Math" panose="02040503050406030204" pitchFamily="18" charset="0"/>
                        </a:rPr>
                        <m:t>𝑡𝑎𝑠𝑘𝑠</m:t>
                      </m:r>
                      <m:r>
                        <a:rPr lang="en-US" sz="2000" b="0" i="1" smtClean="0">
                          <a:latin typeface="Cambria Math" panose="02040503050406030204" pitchFamily="18" charset="0"/>
                        </a:rPr>
                        <m:t>=.31</m:t>
                      </m:r>
                    </m:oMath>
                  </m:oMathPara>
                </a14:m>
                <a:endParaRPr lang="en-NL" sz="2000" dirty="0"/>
              </a:p>
            </p:txBody>
          </p:sp>
        </mc:Choice>
        <mc:Fallback xmlns="">
          <p:sp>
            <p:nvSpPr>
              <p:cNvPr id="26" name="TextBox 25">
                <a:extLst>
                  <a:ext uri="{FF2B5EF4-FFF2-40B4-BE49-F238E27FC236}">
                    <a16:creationId xmlns:a16="http://schemas.microsoft.com/office/drawing/2014/main" id="{CF0406F0-E395-0B48-8350-CD1138508241}"/>
                  </a:ext>
                </a:extLst>
              </p:cNvPr>
              <p:cNvSpPr txBox="1">
                <a:spLocks noRot="1" noChangeAspect="1" noMove="1" noResize="1" noEditPoints="1" noAdjustHandles="1" noChangeArrowheads="1" noChangeShapeType="1" noTextEdit="1"/>
              </p:cNvSpPr>
              <p:nvPr/>
            </p:nvSpPr>
            <p:spPr>
              <a:xfrm>
                <a:off x="-133128" y="5214808"/>
                <a:ext cx="7446439" cy="400110"/>
              </a:xfrm>
              <a:prstGeom prst="rect">
                <a:avLst/>
              </a:prstGeom>
              <a:blipFill>
                <a:blip r:embed="rId15"/>
                <a:stretch>
                  <a:fillRect b="-15152"/>
                </a:stretch>
              </a:blipFill>
            </p:spPr>
            <p:txBody>
              <a:bodyPr/>
              <a:lstStyle/>
              <a:p>
                <a:r>
                  <a:rPr lang="en-NL">
                    <a:noFill/>
                  </a:rPr>
                  <a:t> </a:t>
                </a:r>
              </a:p>
            </p:txBody>
          </p:sp>
        </mc:Fallback>
      </mc:AlternateContent>
    </p:spTree>
    <p:custDataLst>
      <p:tags r:id="rId1"/>
    </p:custDataLst>
    <p:extLst>
      <p:ext uri="{BB962C8B-B14F-4D97-AF65-F5344CB8AC3E}">
        <p14:creationId xmlns:p14="http://schemas.microsoft.com/office/powerpoint/2010/main" val="232742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6" grpId="1"/>
      <p:bldP spid="17" grpId="0"/>
      <p:bldP spid="17" grpId="1"/>
      <p:bldP spid="20" grpId="0"/>
      <p:bldP spid="21"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3AA4EBA-CAE3-D143-BE14-593DCB6735C3}"/>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Improving Reliability</a:t>
            </a:r>
          </a:p>
        </p:txBody>
      </p:sp>
      <p:sp>
        <p:nvSpPr>
          <p:cNvPr id="18" name="TextBox 17">
            <a:extLst>
              <a:ext uri="{FF2B5EF4-FFF2-40B4-BE49-F238E27FC236}">
                <a16:creationId xmlns:a16="http://schemas.microsoft.com/office/drawing/2014/main" id="{FAE421E4-7EED-0A42-8806-F23DCAD30F07}"/>
              </a:ext>
            </a:extLst>
          </p:cNvPr>
          <p:cNvSpPr txBox="1"/>
          <p:nvPr/>
        </p:nvSpPr>
        <p:spPr>
          <a:xfrm>
            <a:off x="5638800" y="6570349"/>
            <a:ext cx="6553200" cy="276999"/>
          </a:xfrm>
          <a:prstGeom prst="rect">
            <a:avLst/>
          </a:prstGeom>
          <a:noFill/>
        </p:spPr>
        <p:txBody>
          <a:bodyPr wrap="square" rtlCol="0">
            <a:spAutoFit/>
          </a:bodyPr>
          <a:lstStyle/>
          <a:p>
            <a:pPr algn="r"/>
            <a:r>
              <a:rPr lang="en-US" sz="1200" dirty="0" err="1"/>
              <a:t>Waltmann</a:t>
            </a:r>
            <a:r>
              <a:rPr lang="en-US" sz="1200" dirty="0"/>
              <a:t> et al., accepted, Behavior Research Methods ; Haines et al, </a:t>
            </a:r>
            <a:r>
              <a:rPr lang="en-US" sz="1200" dirty="0" err="1"/>
              <a:t>psycharxiv</a:t>
            </a:r>
            <a:r>
              <a:rPr lang="en-US" sz="1200" dirty="0"/>
              <a:t>, 2021</a:t>
            </a:r>
          </a:p>
        </p:txBody>
      </p:sp>
      <p:pic>
        <p:nvPicPr>
          <p:cNvPr id="10" name="Picture 9">
            <a:extLst>
              <a:ext uri="{FF2B5EF4-FFF2-40B4-BE49-F238E27FC236}">
                <a16:creationId xmlns:a16="http://schemas.microsoft.com/office/drawing/2014/main" id="{203E2E40-30B9-1D48-8516-71A5877FE7B5}"/>
              </a:ext>
            </a:extLst>
          </p:cNvPr>
          <p:cNvPicPr>
            <a:picLocks noChangeAspect="1"/>
          </p:cNvPicPr>
          <p:nvPr/>
        </p:nvPicPr>
        <p:blipFill rotWithShape="1">
          <a:blip r:embed="rId4"/>
          <a:srcRect r="35890"/>
          <a:stretch/>
        </p:blipFill>
        <p:spPr>
          <a:xfrm>
            <a:off x="8245659" y="3168999"/>
            <a:ext cx="2654276" cy="2997200"/>
          </a:xfrm>
          <a:prstGeom prst="rect">
            <a:avLst/>
          </a:prstGeom>
        </p:spPr>
      </p:pic>
      <p:pic>
        <p:nvPicPr>
          <p:cNvPr id="43" name="Picture 42">
            <a:extLst>
              <a:ext uri="{FF2B5EF4-FFF2-40B4-BE49-F238E27FC236}">
                <a16:creationId xmlns:a16="http://schemas.microsoft.com/office/drawing/2014/main" id="{F4E97F3B-175C-7642-85AE-88AEA2C55B45}"/>
              </a:ext>
            </a:extLst>
          </p:cNvPr>
          <p:cNvPicPr>
            <a:picLocks noChangeAspect="1"/>
          </p:cNvPicPr>
          <p:nvPr/>
        </p:nvPicPr>
        <p:blipFill rotWithShape="1">
          <a:blip r:embed="rId5"/>
          <a:srcRect l="34711"/>
          <a:stretch/>
        </p:blipFill>
        <p:spPr>
          <a:xfrm>
            <a:off x="1043846" y="3168999"/>
            <a:ext cx="2752858" cy="2984500"/>
          </a:xfrm>
          <a:prstGeom prst="rect">
            <a:avLst/>
          </a:prstGeom>
        </p:spPr>
      </p:pic>
      <p:sp>
        <p:nvSpPr>
          <p:cNvPr id="44" name="TextBox 43">
            <a:extLst>
              <a:ext uri="{FF2B5EF4-FFF2-40B4-BE49-F238E27FC236}">
                <a16:creationId xmlns:a16="http://schemas.microsoft.com/office/drawing/2014/main" id="{374DBA33-D146-AA4B-B8C8-C7567D3161ED}"/>
              </a:ext>
            </a:extLst>
          </p:cNvPr>
          <p:cNvSpPr txBox="1"/>
          <p:nvPr/>
        </p:nvSpPr>
        <p:spPr>
          <a:xfrm>
            <a:off x="3460861" y="5576921"/>
            <a:ext cx="2560320" cy="369332"/>
          </a:xfrm>
          <a:prstGeom prst="rect">
            <a:avLst/>
          </a:prstGeom>
          <a:noFill/>
        </p:spPr>
        <p:txBody>
          <a:bodyPr wrap="square" rtlCol="0">
            <a:spAutoFit/>
          </a:bodyPr>
          <a:lstStyle/>
          <a:p>
            <a:r>
              <a:rPr lang="en-NL" dirty="0"/>
              <a:t>Reliability = </a:t>
            </a:r>
            <a:r>
              <a:rPr lang="en-NL" b="1" dirty="0"/>
              <a:t>.17</a:t>
            </a:r>
          </a:p>
        </p:txBody>
      </p:sp>
      <p:sp>
        <p:nvSpPr>
          <p:cNvPr id="45" name="TextBox 44">
            <a:extLst>
              <a:ext uri="{FF2B5EF4-FFF2-40B4-BE49-F238E27FC236}">
                <a16:creationId xmlns:a16="http://schemas.microsoft.com/office/drawing/2014/main" id="{0965419C-BA79-184F-8770-F67499DA6A44}"/>
              </a:ext>
            </a:extLst>
          </p:cNvPr>
          <p:cNvSpPr txBox="1"/>
          <p:nvPr/>
        </p:nvSpPr>
        <p:spPr>
          <a:xfrm>
            <a:off x="6703833" y="5576921"/>
            <a:ext cx="1933661" cy="369332"/>
          </a:xfrm>
          <a:prstGeom prst="rect">
            <a:avLst/>
          </a:prstGeom>
          <a:noFill/>
        </p:spPr>
        <p:txBody>
          <a:bodyPr wrap="square" rtlCol="0">
            <a:spAutoFit/>
          </a:bodyPr>
          <a:lstStyle/>
          <a:p>
            <a:r>
              <a:rPr lang="en-NL" dirty="0"/>
              <a:t>Reliability = </a:t>
            </a:r>
            <a:r>
              <a:rPr lang="en-NL" b="1" dirty="0"/>
              <a:t>.83</a:t>
            </a:r>
          </a:p>
        </p:txBody>
      </p:sp>
      <p:sp>
        <p:nvSpPr>
          <p:cNvPr id="26" name="TextBox 25">
            <a:extLst>
              <a:ext uri="{FF2B5EF4-FFF2-40B4-BE49-F238E27FC236}">
                <a16:creationId xmlns:a16="http://schemas.microsoft.com/office/drawing/2014/main" id="{4E3D10F8-05ED-DA4A-B92D-7E0BAC3FE3E3}"/>
              </a:ext>
            </a:extLst>
          </p:cNvPr>
          <p:cNvSpPr txBox="1"/>
          <p:nvPr/>
        </p:nvSpPr>
        <p:spPr>
          <a:xfrm>
            <a:off x="653465" y="1585872"/>
            <a:ext cx="3625059" cy="369332"/>
          </a:xfrm>
          <a:prstGeom prst="rect">
            <a:avLst/>
          </a:prstGeom>
          <a:noFill/>
        </p:spPr>
        <p:txBody>
          <a:bodyPr wrap="square" rtlCol="0">
            <a:spAutoFit/>
          </a:bodyPr>
          <a:lstStyle/>
          <a:p>
            <a:pPr algn="ctr"/>
            <a:r>
              <a:rPr lang="en-NL" b="1" dirty="0"/>
              <a:t>Traditional analysis</a:t>
            </a:r>
          </a:p>
        </p:txBody>
      </p:sp>
      <p:sp>
        <p:nvSpPr>
          <p:cNvPr id="27" name="TextBox 26">
            <a:extLst>
              <a:ext uri="{FF2B5EF4-FFF2-40B4-BE49-F238E27FC236}">
                <a16:creationId xmlns:a16="http://schemas.microsoft.com/office/drawing/2014/main" id="{576B5B32-1C87-F74D-8DC6-49BCACC3D608}"/>
              </a:ext>
            </a:extLst>
          </p:cNvPr>
          <p:cNvSpPr txBox="1"/>
          <p:nvPr/>
        </p:nvSpPr>
        <p:spPr>
          <a:xfrm>
            <a:off x="303886" y="2352468"/>
            <a:ext cx="3974638" cy="369332"/>
          </a:xfrm>
          <a:prstGeom prst="rect">
            <a:avLst/>
          </a:prstGeom>
          <a:noFill/>
        </p:spPr>
        <p:txBody>
          <a:bodyPr wrap="square" rtlCol="0">
            <a:spAutoFit/>
          </a:bodyPr>
          <a:lstStyle/>
          <a:p>
            <a:pPr algn="ctr"/>
            <a:r>
              <a:rPr lang="en-NL" b="1" dirty="0"/>
              <a:t>Modelling each session separately</a:t>
            </a:r>
          </a:p>
        </p:txBody>
      </p:sp>
      <p:sp>
        <p:nvSpPr>
          <p:cNvPr id="28" name="TextBox 27">
            <a:extLst>
              <a:ext uri="{FF2B5EF4-FFF2-40B4-BE49-F238E27FC236}">
                <a16:creationId xmlns:a16="http://schemas.microsoft.com/office/drawing/2014/main" id="{D94109E1-2399-B24A-8575-D1D01DACF164}"/>
              </a:ext>
            </a:extLst>
          </p:cNvPr>
          <p:cNvSpPr txBox="1"/>
          <p:nvPr/>
        </p:nvSpPr>
        <p:spPr>
          <a:xfrm>
            <a:off x="8146396" y="1585872"/>
            <a:ext cx="3055003" cy="369332"/>
          </a:xfrm>
          <a:prstGeom prst="rect">
            <a:avLst/>
          </a:prstGeom>
          <a:noFill/>
        </p:spPr>
        <p:txBody>
          <a:bodyPr wrap="square" rtlCol="0">
            <a:spAutoFit/>
          </a:bodyPr>
          <a:lstStyle/>
          <a:p>
            <a:pPr algn="ctr"/>
            <a:r>
              <a:rPr lang="en-NL" b="1" dirty="0"/>
              <a:t>Alternative analysis</a:t>
            </a:r>
          </a:p>
        </p:txBody>
      </p:sp>
      <p:sp>
        <p:nvSpPr>
          <p:cNvPr id="29" name="TextBox 28">
            <a:extLst>
              <a:ext uri="{FF2B5EF4-FFF2-40B4-BE49-F238E27FC236}">
                <a16:creationId xmlns:a16="http://schemas.microsoft.com/office/drawing/2014/main" id="{5F32231B-A682-FF44-843E-43E87096743C}"/>
              </a:ext>
            </a:extLst>
          </p:cNvPr>
          <p:cNvSpPr txBox="1"/>
          <p:nvPr/>
        </p:nvSpPr>
        <p:spPr>
          <a:xfrm>
            <a:off x="7752333" y="2346374"/>
            <a:ext cx="3843128" cy="369332"/>
          </a:xfrm>
          <a:prstGeom prst="rect">
            <a:avLst/>
          </a:prstGeom>
          <a:noFill/>
        </p:spPr>
        <p:txBody>
          <a:bodyPr wrap="square" rtlCol="0">
            <a:spAutoFit/>
          </a:bodyPr>
          <a:lstStyle/>
          <a:p>
            <a:pPr algn="ctr"/>
            <a:r>
              <a:rPr lang="en-NL" b="1" dirty="0"/>
              <a:t>Modelling all data together</a:t>
            </a:r>
          </a:p>
        </p:txBody>
      </p:sp>
      <p:cxnSp>
        <p:nvCxnSpPr>
          <p:cNvPr id="30" name="Straight Arrow Connector 29">
            <a:extLst>
              <a:ext uri="{FF2B5EF4-FFF2-40B4-BE49-F238E27FC236}">
                <a16:creationId xmlns:a16="http://schemas.microsoft.com/office/drawing/2014/main" id="{EE207718-4388-5442-8D01-63838CCE93D6}"/>
              </a:ext>
            </a:extLst>
          </p:cNvPr>
          <p:cNvCxnSpPr>
            <a:cxnSpLocks/>
          </p:cNvCxnSpPr>
          <p:nvPr/>
        </p:nvCxnSpPr>
        <p:spPr>
          <a:xfrm>
            <a:off x="2420275" y="1981026"/>
            <a:ext cx="0" cy="2963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F6D1F7C-3590-FE49-ACF5-F417E1EA7756}"/>
              </a:ext>
            </a:extLst>
          </p:cNvPr>
          <p:cNvSpPr txBox="1"/>
          <p:nvPr/>
        </p:nvSpPr>
        <p:spPr>
          <a:xfrm>
            <a:off x="4045605" y="1465101"/>
            <a:ext cx="3625059" cy="646331"/>
          </a:xfrm>
          <a:prstGeom prst="rect">
            <a:avLst/>
          </a:prstGeom>
          <a:noFill/>
        </p:spPr>
        <p:txBody>
          <a:bodyPr wrap="square" rtlCol="0">
            <a:spAutoFit/>
          </a:bodyPr>
          <a:lstStyle/>
          <a:p>
            <a:pPr algn="ctr"/>
            <a:r>
              <a:rPr lang="en-NL" b="1" dirty="0"/>
              <a:t>unchanged</a:t>
            </a:r>
          </a:p>
          <a:p>
            <a:pPr algn="ctr"/>
            <a:r>
              <a:rPr lang="en-NL" b="1" dirty="0"/>
              <a:t>Behavioral Paradigm</a:t>
            </a:r>
          </a:p>
        </p:txBody>
      </p:sp>
      <p:cxnSp>
        <p:nvCxnSpPr>
          <p:cNvPr id="32" name="Straight Arrow Connector 31">
            <a:extLst>
              <a:ext uri="{FF2B5EF4-FFF2-40B4-BE49-F238E27FC236}">
                <a16:creationId xmlns:a16="http://schemas.microsoft.com/office/drawing/2014/main" id="{0AACB21D-8F2C-F94E-A55B-87185A534BF1}"/>
              </a:ext>
            </a:extLst>
          </p:cNvPr>
          <p:cNvCxnSpPr>
            <a:cxnSpLocks/>
          </p:cNvCxnSpPr>
          <p:nvPr/>
        </p:nvCxnSpPr>
        <p:spPr>
          <a:xfrm flipH="1">
            <a:off x="3596156" y="1770538"/>
            <a:ext cx="8988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9A329AF-8BC3-7243-A14E-433D7E0E889A}"/>
              </a:ext>
            </a:extLst>
          </p:cNvPr>
          <p:cNvCxnSpPr>
            <a:cxnSpLocks/>
          </p:cNvCxnSpPr>
          <p:nvPr/>
        </p:nvCxnSpPr>
        <p:spPr>
          <a:xfrm>
            <a:off x="7251191" y="1770538"/>
            <a:ext cx="8389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79CBBDA-1D2A-E743-A98F-FA7922B1A508}"/>
              </a:ext>
            </a:extLst>
          </p:cNvPr>
          <p:cNvCxnSpPr>
            <a:cxnSpLocks/>
          </p:cNvCxnSpPr>
          <p:nvPr/>
        </p:nvCxnSpPr>
        <p:spPr>
          <a:xfrm>
            <a:off x="9675900" y="1981026"/>
            <a:ext cx="0" cy="2963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5999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26" grpId="0"/>
      <p:bldP spid="27" grpId="0"/>
      <p:bldP spid="28" grpId="0"/>
      <p:bldP spid="29"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3AA4EBA-CAE3-D143-BE14-593DCB6735C3}"/>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Improving Reliability</a:t>
            </a:r>
          </a:p>
        </p:txBody>
      </p:sp>
      <p:sp>
        <p:nvSpPr>
          <p:cNvPr id="16" name="Right Brace 15">
            <a:extLst>
              <a:ext uri="{FF2B5EF4-FFF2-40B4-BE49-F238E27FC236}">
                <a16:creationId xmlns:a16="http://schemas.microsoft.com/office/drawing/2014/main" id="{B5589E89-2BC9-244B-98D5-CE6064B67C33}"/>
              </a:ext>
            </a:extLst>
          </p:cNvPr>
          <p:cNvSpPr/>
          <p:nvPr/>
        </p:nvSpPr>
        <p:spPr>
          <a:xfrm>
            <a:off x="3732374" y="3171300"/>
            <a:ext cx="544021" cy="3358088"/>
          </a:xfrm>
          <a:prstGeom prst="rightBrace">
            <a:avLst>
              <a:gd name="adj1" fmla="val 8333"/>
              <a:gd name="adj2" fmla="val 68496"/>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pic>
        <p:nvPicPr>
          <p:cNvPr id="17" name="Picture 16">
            <a:extLst>
              <a:ext uri="{FF2B5EF4-FFF2-40B4-BE49-F238E27FC236}">
                <a16:creationId xmlns:a16="http://schemas.microsoft.com/office/drawing/2014/main" id="{2330DC62-4996-164C-948B-15D13BFA3C3C}"/>
              </a:ext>
            </a:extLst>
          </p:cNvPr>
          <p:cNvPicPr>
            <a:picLocks noChangeAspect="1"/>
          </p:cNvPicPr>
          <p:nvPr/>
        </p:nvPicPr>
        <p:blipFill>
          <a:blip r:embed="rId4"/>
          <a:stretch>
            <a:fillRect/>
          </a:stretch>
        </p:blipFill>
        <p:spPr>
          <a:xfrm>
            <a:off x="235870" y="2831625"/>
            <a:ext cx="3520662" cy="3836889"/>
          </a:xfrm>
          <a:prstGeom prst="rect">
            <a:avLst/>
          </a:prstGeom>
        </p:spPr>
      </p:pic>
      <p:sp>
        <p:nvSpPr>
          <p:cNvPr id="20" name="TextBox 19">
            <a:extLst>
              <a:ext uri="{FF2B5EF4-FFF2-40B4-BE49-F238E27FC236}">
                <a16:creationId xmlns:a16="http://schemas.microsoft.com/office/drawing/2014/main" id="{6C9DA39A-19F8-564E-BBB8-EC4E428C369A}"/>
              </a:ext>
            </a:extLst>
          </p:cNvPr>
          <p:cNvSpPr txBox="1"/>
          <p:nvPr/>
        </p:nvSpPr>
        <p:spPr>
          <a:xfrm>
            <a:off x="4369611" y="5147015"/>
            <a:ext cx="3800112" cy="967957"/>
          </a:xfrm>
          <a:prstGeom prst="rect">
            <a:avLst/>
          </a:prstGeom>
          <a:noFill/>
        </p:spPr>
        <p:txBody>
          <a:bodyPr wrap="square" rtlCol="0" anchor="ctr">
            <a:spAutoFit/>
          </a:bodyPr>
          <a:lstStyle/>
          <a:p>
            <a:pPr>
              <a:lnSpc>
                <a:spcPct val="150000"/>
              </a:lnSpc>
            </a:pPr>
            <a:r>
              <a:rPr lang="en-NL" sz="2000"/>
              <a:t>Aggregation:</a:t>
            </a:r>
          </a:p>
          <a:p>
            <a:pPr>
              <a:lnSpc>
                <a:spcPct val="150000"/>
              </a:lnSpc>
            </a:pPr>
            <a:r>
              <a:rPr lang="en-NL" sz="2000"/>
              <a:t>54.44%</a:t>
            </a:r>
          </a:p>
        </p:txBody>
      </p:sp>
      <p:pic>
        <p:nvPicPr>
          <p:cNvPr id="21" name="Picture 20">
            <a:extLst>
              <a:ext uri="{FF2B5EF4-FFF2-40B4-BE49-F238E27FC236}">
                <a16:creationId xmlns:a16="http://schemas.microsoft.com/office/drawing/2014/main" id="{422A80F5-15AC-6E40-9117-03EAC088E4BD}"/>
              </a:ext>
            </a:extLst>
          </p:cNvPr>
          <p:cNvPicPr>
            <a:picLocks noChangeAspect="1"/>
          </p:cNvPicPr>
          <p:nvPr/>
        </p:nvPicPr>
        <p:blipFill>
          <a:blip r:embed="rId5"/>
          <a:srcRect/>
          <a:stretch/>
        </p:blipFill>
        <p:spPr>
          <a:xfrm>
            <a:off x="8262940" y="2822651"/>
            <a:ext cx="3856286" cy="3845863"/>
          </a:xfrm>
          <a:prstGeom prst="rect">
            <a:avLst/>
          </a:prstGeom>
        </p:spPr>
      </p:pic>
      <p:sp>
        <p:nvSpPr>
          <p:cNvPr id="22" name="Right Brace 21">
            <a:extLst>
              <a:ext uri="{FF2B5EF4-FFF2-40B4-BE49-F238E27FC236}">
                <a16:creationId xmlns:a16="http://schemas.microsoft.com/office/drawing/2014/main" id="{34A306C6-DF6B-1E4B-89E6-D85A50FFB327}"/>
              </a:ext>
            </a:extLst>
          </p:cNvPr>
          <p:cNvSpPr/>
          <p:nvPr/>
        </p:nvSpPr>
        <p:spPr>
          <a:xfrm flipH="1">
            <a:off x="7743074" y="3171299"/>
            <a:ext cx="544021" cy="3358088"/>
          </a:xfrm>
          <a:prstGeom prst="rightBrace">
            <a:avLst>
              <a:gd name="adj1" fmla="val 8333"/>
              <a:gd name="adj2" fmla="val 21743"/>
            </a:avLst>
          </a:prstGeom>
          <a:ln w="63500">
            <a:gradFill flip="none" rotWithShape="1">
              <a:gsLst>
                <a:gs pos="0">
                  <a:schemeClr val="accent1">
                    <a:lumMod val="0"/>
                    <a:lumOff val="100000"/>
                  </a:schemeClr>
                </a:gs>
                <a:gs pos="73000">
                  <a:schemeClr val="accent1">
                    <a:lumMod val="10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23" name="TextBox 22">
            <a:extLst>
              <a:ext uri="{FF2B5EF4-FFF2-40B4-BE49-F238E27FC236}">
                <a16:creationId xmlns:a16="http://schemas.microsoft.com/office/drawing/2014/main" id="{BEFD710C-6F5E-3348-A6CA-454652991CDF}"/>
              </a:ext>
            </a:extLst>
          </p:cNvPr>
          <p:cNvSpPr txBox="1"/>
          <p:nvPr/>
        </p:nvSpPr>
        <p:spPr>
          <a:xfrm>
            <a:off x="4432409" y="3589955"/>
            <a:ext cx="3281309" cy="967957"/>
          </a:xfrm>
          <a:prstGeom prst="rect">
            <a:avLst/>
          </a:prstGeom>
          <a:noFill/>
        </p:spPr>
        <p:txBody>
          <a:bodyPr wrap="square" rtlCol="0" anchor="ctr">
            <a:spAutoFit/>
          </a:bodyPr>
          <a:lstStyle/>
          <a:p>
            <a:pPr algn="r">
              <a:lnSpc>
                <a:spcPct val="150000"/>
              </a:lnSpc>
            </a:pPr>
            <a:r>
              <a:rPr lang="en-US" sz="2000" dirty="0"/>
              <a:t>Prediction:</a:t>
            </a:r>
          </a:p>
          <a:p>
            <a:pPr algn="r">
              <a:lnSpc>
                <a:spcPct val="150000"/>
              </a:lnSpc>
            </a:pPr>
            <a:r>
              <a:rPr lang="en-US" sz="2000" dirty="0"/>
              <a:t>51.19%</a:t>
            </a:r>
          </a:p>
        </p:txBody>
      </p:sp>
      <p:pic>
        <p:nvPicPr>
          <p:cNvPr id="27" name="Picture 26">
            <a:extLst>
              <a:ext uri="{FF2B5EF4-FFF2-40B4-BE49-F238E27FC236}">
                <a16:creationId xmlns:a16="http://schemas.microsoft.com/office/drawing/2014/main" id="{03B44351-C89F-EC4D-9CBD-B7C31B35C968}"/>
              </a:ext>
            </a:extLst>
          </p:cNvPr>
          <p:cNvPicPr>
            <a:picLocks noChangeAspect="1"/>
          </p:cNvPicPr>
          <p:nvPr/>
        </p:nvPicPr>
        <p:blipFill rotWithShape="1">
          <a:blip r:embed="rId6"/>
          <a:srcRect t="5218" b="17995"/>
          <a:stretch/>
        </p:blipFill>
        <p:spPr>
          <a:xfrm>
            <a:off x="5403565" y="1371671"/>
            <a:ext cx="939114" cy="1274010"/>
          </a:xfrm>
          <a:prstGeom prst="rect">
            <a:avLst/>
          </a:prstGeom>
        </p:spPr>
      </p:pic>
      <p:sp>
        <p:nvSpPr>
          <p:cNvPr id="33" name="TextBox 32">
            <a:extLst>
              <a:ext uri="{FF2B5EF4-FFF2-40B4-BE49-F238E27FC236}">
                <a16:creationId xmlns:a16="http://schemas.microsoft.com/office/drawing/2014/main" id="{0A71E067-B140-6744-BF13-7441386B045F}"/>
              </a:ext>
            </a:extLst>
          </p:cNvPr>
          <p:cNvSpPr txBox="1"/>
          <p:nvPr/>
        </p:nvSpPr>
        <p:spPr>
          <a:xfrm>
            <a:off x="653465" y="1585872"/>
            <a:ext cx="3625059" cy="369332"/>
          </a:xfrm>
          <a:prstGeom prst="rect">
            <a:avLst/>
          </a:prstGeom>
          <a:noFill/>
        </p:spPr>
        <p:txBody>
          <a:bodyPr wrap="square" rtlCol="0">
            <a:spAutoFit/>
          </a:bodyPr>
          <a:lstStyle/>
          <a:p>
            <a:pPr algn="ctr"/>
            <a:r>
              <a:rPr lang="en-NL" b="1" dirty="0"/>
              <a:t>Traditional analysis</a:t>
            </a:r>
          </a:p>
        </p:txBody>
      </p:sp>
      <p:sp>
        <p:nvSpPr>
          <p:cNvPr id="40" name="TextBox 39">
            <a:extLst>
              <a:ext uri="{FF2B5EF4-FFF2-40B4-BE49-F238E27FC236}">
                <a16:creationId xmlns:a16="http://schemas.microsoft.com/office/drawing/2014/main" id="{4DB8500B-3FE5-3F4C-87EA-F68F655C5588}"/>
              </a:ext>
            </a:extLst>
          </p:cNvPr>
          <p:cNvSpPr txBox="1"/>
          <p:nvPr/>
        </p:nvSpPr>
        <p:spPr>
          <a:xfrm>
            <a:off x="303886" y="2352468"/>
            <a:ext cx="3974638" cy="369332"/>
          </a:xfrm>
          <a:prstGeom prst="rect">
            <a:avLst/>
          </a:prstGeom>
          <a:noFill/>
        </p:spPr>
        <p:txBody>
          <a:bodyPr wrap="square" rtlCol="0">
            <a:spAutoFit/>
          </a:bodyPr>
          <a:lstStyle/>
          <a:p>
            <a:pPr algn="ctr"/>
            <a:r>
              <a:rPr lang="en-NL" b="1" dirty="0"/>
              <a:t>Modelling each session separately</a:t>
            </a:r>
          </a:p>
        </p:txBody>
      </p:sp>
      <p:sp>
        <p:nvSpPr>
          <p:cNvPr id="41" name="TextBox 40">
            <a:extLst>
              <a:ext uri="{FF2B5EF4-FFF2-40B4-BE49-F238E27FC236}">
                <a16:creationId xmlns:a16="http://schemas.microsoft.com/office/drawing/2014/main" id="{D6234885-D31F-8B40-A6E3-48912F167464}"/>
              </a:ext>
            </a:extLst>
          </p:cNvPr>
          <p:cNvSpPr txBox="1"/>
          <p:nvPr/>
        </p:nvSpPr>
        <p:spPr>
          <a:xfrm>
            <a:off x="8146396" y="1585872"/>
            <a:ext cx="3055003" cy="369332"/>
          </a:xfrm>
          <a:prstGeom prst="rect">
            <a:avLst/>
          </a:prstGeom>
          <a:noFill/>
        </p:spPr>
        <p:txBody>
          <a:bodyPr wrap="square" rtlCol="0">
            <a:spAutoFit/>
          </a:bodyPr>
          <a:lstStyle/>
          <a:p>
            <a:pPr algn="ctr"/>
            <a:r>
              <a:rPr lang="en-NL" b="1" dirty="0"/>
              <a:t>Alternative analysis</a:t>
            </a:r>
          </a:p>
        </p:txBody>
      </p:sp>
      <p:sp>
        <p:nvSpPr>
          <p:cNvPr id="42" name="TextBox 41">
            <a:extLst>
              <a:ext uri="{FF2B5EF4-FFF2-40B4-BE49-F238E27FC236}">
                <a16:creationId xmlns:a16="http://schemas.microsoft.com/office/drawing/2014/main" id="{2BD727D1-A702-E24F-A9E6-EFB98CE376AA}"/>
              </a:ext>
            </a:extLst>
          </p:cNvPr>
          <p:cNvSpPr txBox="1"/>
          <p:nvPr/>
        </p:nvSpPr>
        <p:spPr>
          <a:xfrm>
            <a:off x="7752333" y="2346374"/>
            <a:ext cx="3843128" cy="369332"/>
          </a:xfrm>
          <a:prstGeom prst="rect">
            <a:avLst/>
          </a:prstGeom>
          <a:noFill/>
        </p:spPr>
        <p:txBody>
          <a:bodyPr wrap="square" rtlCol="0">
            <a:spAutoFit/>
          </a:bodyPr>
          <a:lstStyle/>
          <a:p>
            <a:pPr algn="ctr"/>
            <a:r>
              <a:rPr lang="en-NL" b="1" dirty="0"/>
              <a:t>Modelling all data together</a:t>
            </a:r>
          </a:p>
        </p:txBody>
      </p:sp>
      <p:cxnSp>
        <p:nvCxnSpPr>
          <p:cNvPr id="46" name="Straight Arrow Connector 45">
            <a:extLst>
              <a:ext uri="{FF2B5EF4-FFF2-40B4-BE49-F238E27FC236}">
                <a16:creationId xmlns:a16="http://schemas.microsoft.com/office/drawing/2014/main" id="{28536E4C-BA83-DF47-BBB0-C2B54F5FB274}"/>
              </a:ext>
            </a:extLst>
          </p:cNvPr>
          <p:cNvCxnSpPr>
            <a:cxnSpLocks/>
          </p:cNvCxnSpPr>
          <p:nvPr/>
        </p:nvCxnSpPr>
        <p:spPr>
          <a:xfrm>
            <a:off x="2420275" y="1981026"/>
            <a:ext cx="0" cy="2963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A446E80-409D-8C48-9DB9-43B7AA1665BA}"/>
              </a:ext>
            </a:extLst>
          </p:cNvPr>
          <p:cNvCxnSpPr>
            <a:cxnSpLocks/>
          </p:cNvCxnSpPr>
          <p:nvPr/>
        </p:nvCxnSpPr>
        <p:spPr>
          <a:xfrm flipH="1">
            <a:off x="3596156" y="1770538"/>
            <a:ext cx="8988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FFC27B-5ACC-4B45-BF23-04E919E2B3DD}"/>
              </a:ext>
            </a:extLst>
          </p:cNvPr>
          <p:cNvCxnSpPr>
            <a:cxnSpLocks/>
          </p:cNvCxnSpPr>
          <p:nvPr/>
        </p:nvCxnSpPr>
        <p:spPr>
          <a:xfrm>
            <a:off x="7251191" y="1770538"/>
            <a:ext cx="8389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D0CDF51-D90E-3A4F-B12C-58E11847A04C}"/>
              </a:ext>
            </a:extLst>
          </p:cNvPr>
          <p:cNvCxnSpPr>
            <a:cxnSpLocks/>
          </p:cNvCxnSpPr>
          <p:nvPr/>
        </p:nvCxnSpPr>
        <p:spPr>
          <a:xfrm>
            <a:off x="9675900" y="1981026"/>
            <a:ext cx="0" cy="2963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0878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animBg="1"/>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96E0BC1-EEBE-B246-9967-256802D253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24" b="93375" l="3568" r="92481">
                        <a14:foregroundMark x1="90779" y1="57701" x2="90779" y2="57701"/>
                        <a14:foregroundMark x1="45170" y1="39751" x2="45170" y2="39751"/>
                        <a14:foregroundMark x1="46487" y1="39185" x2="46487" y2="39185"/>
                        <a14:foregroundMark x1="47201" y1="38958" x2="47201" y2="38958"/>
                        <a14:foregroundMark x1="47201" y1="37656" x2="47201" y2="37656"/>
                        <a14:foregroundMark x1="36114" y1="22763" x2="36114" y2="22763"/>
                        <a14:foregroundMark x1="7025" y1="37882" x2="7025" y2="37882"/>
                        <a14:foregroundMark x1="27991" y1="84598" x2="27991" y2="84598"/>
                        <a14:foregroundMark x1="27772" y1="83296" x2="27772" y2="83296"/>
                        <a14:foregroundMark x1="27223" y1="81710" x2="27223" y2="81710"/>
                        <a14:foregroundMark x1="27223" y1="81710" x2="27223" y2="81710"/>
                        <a14:foregroundMark x1="27223" y1="81710" x2="27223" y2="81710"/>
                        <a14:foregroundMark x1="27223" y1="81710" x2="27223" y2="81710"/>
                        <a14:foregroundMark x1="27223" y1="81710" x2="27223" y2="81710"/>
                        <a14:foregroundMark x1="27223" y1="81710" x2="27223" y2="81710"/>
                        <a14:foregroundMark x1="26729" y1="80917" x2="26729" y2="80917"/>
                        <a14:foregroundMark x1="26235" y1="80181" x2="26235" y2="80181"/>
                        <a14:foregroundMark x1="26235" y1="80181" x2="26235" y2="80181"/>
                        <a14:foregroundMark x1="26235" y1="80181" x2="26235" y2="80181"/>
                        <a14:foregroundMark x1="24698" y1="79105" x2="24698" y2="79105"/>
                        <a14:foregroundMark x1="24204" y1="76784" x2="24204" y2="76784"/>
                        <a14:foregroundMark x1="26235" y1="79898" x2="26235" y2="79898"/>
                        <a14:foregroundMark x1="27497" y1="84315" x2="27497" y2="84315"/>
                        <a14:foregroundMark x1="30022" y1="85900" x2="30022" y2="85900"/>
                        <a14:foregroundMark x1="31559" y1="89298" x2="31559" y2="89298"/>
                        <a14:foregroundMark x1="33809" y1="90091" x2="33809" y2="90091"/>
                        <a14:foregroundMark x1="34577" y1="90600" x2="34577" y2="90600"/>
                        <a14:foregroundMark x1="37377" y1="92186" x2="37377" y2="92186"/>
                        <a14:foregroundMark x1="35565" y1="92695" x2="35565" y2="92695"/>
                        <a14:foregroundMark x1="38145" y1="92186" x2="38145" y2="92186"/>
                        <a14:foregroundMark x1="42426" y1="90317" x2="42426" y2="90317"/>
                        <a14:foregroundMark x1="46981" y1="89015" x2="46981" y2="89015"/>
                        <a14:foregroundMark x1="46981" y1="89015" x2="46981" y2="89015"/>
                        <a14:foregroundMark x1="46981" y1="89015" x2="46981" y2="89015"/>
                        <a14:foregroundMark x1="50274" y1="87486" x2="50274" y2="87486"/>
                        <a14:foregroundMark x1="52250" y1="85617" x2="52250" y2="85617"/>
                        <a14:foregroundMark x1="55049" y1="84088" x2="55049" y2="84088"/>
                        <a14:foregroundMark x1="58617" y1="82503" x2="58617" y2="82503"/>
                        <a14:foregroundMark x1="40395" y1="92186" x2="40395" y2="92186"/>
                        <a14:foregroundMark x1="37596" y1="92695" x2="37596" y2="92695"/>
                        <a14:foregroundMark x1="37596" y1="93488" x2="37596" y2="93488"/>
                        <a14:foregroundMark x1="39133" y1="90883" x2="39133" y2="90883"/>
                        <a14:foregroundMark x1="41164" y1="90883" x2="41164" y2="90883"/>
                        <a14:foregroundMark x1="41164" y1="90883" x2="41164" y2="90883"/>
                        <a14:foregroundMark x1="43688" y1="90317" x2="43688" y2="90317"/>
                        <a14:foregroundMark x1="46707" y1="89015" x2="46707" y2="89015"/>
                        <a14:foregroundMark x1="4995" y1="42072" x2="4995" y2="42072"/>
                        <a14:foregroundMark x1="5982" y1="43658" x2="5982" y2="43658"/>
                        <a14:foregroundMark x1="5049" y1="41393" x2="5049" y2="41393"/>
                        <a14:foregroundMark x1="4116" y1="39298" x2="4116" y2="39298"/>
                        <a14:foregroundMark x1="4116" y1="38165" x2="4116" y2="38165"/>
                        <a14:foregroundMark x1="78705" y1="71008" x2="78705" y2="71008"/>
                        <a14:foregroundMark x1="77223" y1="72367" x2="77223" y2="72367"/>
                        <a14:foregroundMark x1="77223" y1="72367" x2="77223" y2="72367"/>
                        <a14:foregroundMark x1="74479" y1="73273" x2="74479" y2="73273"/>
                        <a14:foregroundMark x1="73546" y1="74066" x2="73546" y2="74066"/>
                        <a14:foregroundMark x1="71899" y1="74802" x2="71899" y2="74802"/>
                        <a14:foregroundMark x1="70417" y1="76331" x2="70417" y2="76331"/>
                        <a14:foregroundMark x1="68771" y1="77067" x2="68771" y2="77067"/>
                        <a14:foregroundMark x1="45939" y1="88845" x2="45939" y2="88845"/>
                        <a14:foregroundMark x1="45005" y1="90374" x2="45005" y2="90374"/>
                        <a14:foregroundMark x1="43359" y1="91733" x2="43359" y2="91733"/>
                        <a14:foregroundMark x1="42426" y1="91733" x2="42426" y2="91733"/>
                        <a14:foregroundMark x1="42426" y1="91733" x2="42426" y2="91733"/>
                        <a14:foregroundMark x1="45170" y1="90940" x2="45170" y2="90940"/>
                        <a14:foregroundMark x1="48299" y1="89071" x2="48299" y2="89071"/>
                        <a14:foregroundMark x1="48299" y1="89071" x2="48299" y2="89071"/>
                        <a14:foregroundMark x1="48299" y1="89071" x2="48299" y2="89071"/>
                        <a14:foregroundMark x1="50549" y1="86580" x2="50549" y2="86580"/>
                        <a14:foregroundMark x1="50549" y1="86580" x2="50549" y2="86580"/>
                        <a14:foregroundMark x1="48134" y1="87542" x2="48134" y2="87542"/>
                        <a14:foregroundMark x1="48134" y1="87542" x2="48134" y2="87542"/>
                        <a14:foregroundMark x1="50714" y1="87542" x2="50714" y2="87542"/>
                        <a14:foregroundMark x1="50714" y1="87542" x2="50714" y2="87542"/>
                        <a14:foregroundMark x1="53293" y1="86580" x2="53293" y2="86580"/>
                        <a14:foregroundMark x1="53293" y1="86580" x2="53293" y2="86580"/>
                        <a14:foregroundMark x1="54775" y1="84711" x2="54775" y2="84711"/>
                        <a14:foregroundMark x1="54775" y1="84711" x2="54775" y2="84711"/>
                        <a14:foregroundMark x1="54775" y1="84711" x2="54775" y2="84711"/>
                        <a14:foregroundMark x1="56806" y1="84145" x2="56806" y2="84145"/>
                        <a14:foregroundMark x1="56806" y1="84145" x2="56806" y2="84145"/>
                        <a14:foregroundMark x1="59934" y1="82220" x2="59934" y2="82220"/>
                        <a14:foregroundMark x1="59934" y1="82220" x2="59934" y2="82220"/>
                        <a14:foregroundMark x1="59934" y1="82220" x2="59934" y2="82220"/>
                        <a14:foregroundMark x1="61361" y1="80294" x2="61361" y2="80294"/>
                        <a14:foregroundMark x1="56257" y1="84881" x2="56257" y2="84881"/>
                        <a14:foregroundMark x1="55104" y1="85051" x2="55104" y2="85051"/>
                        <a14:foregroundMark x1="55104" y1="85051" x2="55104" y2="85051"/>
                        <a14:foregroundMark x1="57903" y1="84145" x2="57903" y2="84145"/>
                        <a14:foregroundMark x1="59934" y1="82956" x2="59934" y2="82956"/>
                        <a14:foregroundMark x1="59934" y1="82956" x2="59934" y2="82956"/>
                        <a14:foregroundMark x1="51811" y1="88109" x2="51811" y2="88109"/>
                        <a14:foregroundMark x1="51811" y1="88109" x2="51811" y2="88109"/>
                        <a14:foregroundMark x1="50878" y1="88109" x2="50878" y2="88109"/>
                        <a14:foregroundMark x1="50878" y1="88109" x2="50878" y2="88109"/>
                        <a14:foregroundMark x1="49780" y1="88675" x2="49780" y2="88675"/>
                        <a14:foregroundMark x1="49780" y1="88675" x2="49780" y2="88675"/>
                        <a14:foregroundMark x1="49780" y1="88675" x2="49780" y2="88675"/>
                        <a14:foregroundMark x1="49780" y1="88675" x2="49780" y2="88675"/>
                        <a14:foregroundMark x1="48847" y1="89071" x2="48847" y2="89071"/>
                        <a14:foregroundMark x1="48847" y1="89071" x2="48847" y2="89071"/>
                        <a14:foregroundMark x1="48518" y1="89411" x2="48518" y2="89411"/>
                        <a14:foregroundMark x1="48518" y1="89411" x2="48518" y2="89411"/>
                        <a14:foregroundMark x1="63063" y1="80125" x2="63063" y2="80125"/>
                        <a14:foregroundMark x1="63063" y1="80125" x2="63063" y2="80125"/>
                        <a14:foregroundMark x1="62130" y1="10419" x2="62130" y2="10419"/>
                        <a14:foregroundMark x1="62130" y1="10419" x2="62130" y2="10419"/>
                        <a14:foregroundMark x1="62130" y1="10419" x2="62130" y2="10419"/>
                        <a14:foregroundMark x1="61965" y1="10249" x2="61965" y2="10249"/>
                        <a14:foregroundMark x1="61581" y1="10023" x2="61581" y2="10023"/>
                        <a14:foregroundMark x1="61196" y1="9287" x2="61196" y2="9287"/>
                        <a14:foregroundMark x1="61196" y1="9287" x2="61196" y2="9287"/>
                        <a14:foregroundMark x1="61196" y1="9287" x2="61196" y2="9287"/>
                        <a14:foregroundMark x1="61196" y1="9287" x2="61196" y2="9287"/>
                        <a14:foregroundMark x1="61196" y1="9287" x2="61196" y2="9287"/>
                        <a14:foregroundMark x1="59385" y1="9287" x2="59385" y2="9287"/>
                        <a14:foregroundMark x1="58617" y1="9287" x2="58617" y2="9287"/>
                        <a14:foregroundMark x1="60812" y1="8324" x2="60812" y2="8324"/>
                        <a14:foregroundMark x1="3732" y1="37373" x2="3732" y2="37373"/>
                        <a14:foregroundMark x1="4116" y1="38335" x2="4116" y2="38335"/>
                        <a14:foregroundMark x1="4336" y1="36467" x2="4336" y2="36467"/>
                        <a14:foregroundMark x1="4885" y1="35674" x2="4885" y2="35674"/>
                        <a14:foregroundMark x1="66740" y1="78992" x2="66740" y2="78992"/>
                        <a14:foregroundMark x1="65423" y1="78992" x2="65423" y2="78992"/>
                        <a14:foregroundMark x1="65642" y1="80861" x2="65642" y2="80861"/>
                        <a14:foregroundMark x1="64490" y1="82220" x2="64490" y2="82220"/>
                        <a14:foregroundMark x1="61581" y1="83182" x2="61581" y2="83182"/>
                        <a14:foregroundMark x1="60812" y1="83749" x2="60812" y2="83749"/>
                        <a14:foregroundMark x1="59385" y1="84485" x2="59385" y2="84485"/>
                        <a14:foregroundMark x1="57684" y1="85447" x2="57684" y2="85447"/>
                        <a14:foregroundMark x1="56806" y1="86014" x2="56806" y2="86014"/>
                        <a14:foregroundMark x1="54555" y1="87712" x2="54555" y2="87712"/>
                        <a14:foregroundMark x1="53677" y1="87712" x2="53677" y2="87712"/>
                        <a14:foregroundMark x1="53677" y1="87712" x2="53677" y2="87712"/>
                        <a14:foregroundMark x1="62678" y1="83352" x2="62678" y2="83352"/>
                        <a14:foregroundMark x1="73546" y1="75198" x2="73546" y2="75198"/>
                        <a14:foregroundMark x1="70033" y1="78992" x2="70033" y2="78992"/>
                        <a14:foregroundMark x1="82162" y1="69083" x2="82162" y2="69083"/>
                        <a14:foregroundMark x1="83315" y1="67950" x2="83315" y2="67950"/>
                        <a14:foregroundMark x1="84742" y1="67610" x2="84742" y2="67610"/>
                        <a14:foregroundMark x1="84742" y1="67610" x2="84742" y2="67610"/>
                        <a14:foregroundMark x1="86059" y1="66082" x2="86059" y2="66082"/>
                        <a14:foregroundMark x1="86059" y1="66082" x2="86059" y2="66082"/>
                        <a14:foregroundMark x1="88090" y1="64553" x2="88090" y2="64553"/>
                        <a14:foregroundMark x1="89023" y1="64553" x2="89023" y2="64553"/>
                        <a14:foregroundMark x1="89737" y1="63250" x2="89737" y2="63250"/>
                        <a14:foregroundMark x1="90670" y1="63024" x2="90670" y2="63024"/>
                        <a14:foregroundMark x1="92151" y1="62854" x2="92151" y2="62854"/>
                        <a14:foregroundMark x1="92316" y1="62061" x2="92316" y2="62061"/>
                        <a14:foregroundMark x1="92481" y1="59966" x2="92481" y2="59966"/>
                        <a14:foregroundMark x1="81065" y1="72367" x2="81065" y2="72367"/>
                      </a14:backgroundRemoval>
                    </a14:imgEffect>
                  </a14:imgLayer>
                </a14:imgProps>
              </a:ext>
            </a:extLst>
          </a:blip>
          <a:srcRect/>
          <a:stretch/>
        </p:blipFill>
        <p:spPr>
          <a:xfrm>
            <a:off x="1040041" y="2410912"/>
            <a:ext cx="2122262" cy="2057033"/>
          </a:xfrm>
          <a:prstGeom prst="rect">
            <a:avLst/>
          </a:prstGeom>
        </p:spPr>
      </p:pic>
      <p:sp>
        <p:nvSpPr>
          <p:cNvPr id="36" name="TextBox 35">
            <a:extLst>
              <a:ext uri="{FF2B5EF4-FFF2-40B4-BE49-F238E27FC236}">
                <a16:creationId xmlns:a16="http://schemas.microsoft.com/office/drawing/2014/main" id="{E8B00AD5-39EF-E344-85D8-093C88077120}"/>
              </a:ext>
            </a:extLst>
          </p:cNvPr>
          <p:cNvSpPr txBox="1"/>
          <p:nvPr/>
        </p:nvSpPr>
        <p:spPr>
          <a:xfrm>
            <a:off x="1256854" y="4606362"/>
            <a:ext cx="3957062" cy="954107"/>
          </a:xfrm>
          <a:prstGeom prst="rect">
            <a:avLst/>
          </a:prstGeom>
          <a:noFill/>
        </p:spPr>
        <p:txBody>
          <a:bodyPr wrap="square" rtlCol="0">
            <a:spAutoFit/>
          </a:bodyPr>
          <a:lstStyle/>
          <a:p>
            <a:r>
              <a:rPr lang="en-NL" sz="2800"/>
              <a:t>last 100:</a:t>
            </a:r>
          </a:p>
          <a:p>
            <a:r>
              <a:rPr lang="en-NL" sz="2800"/>
              <a:t>80-81 kg</a:t>
            </a:r>
          </a:p>
        </p:txBody>
      </p:sp>
      <p:sp>
        <p:nvSpPr>
          <p:cNvPr id="42" name="TextBox 41">
            <a:extLst>
              <a:ext uri="{FF2B5EF4-FFF2-40B4-BE49-F238E27FC236}">
                <a16:creationId xmlns:a16="http://schemas.microsoft.com/office/drawing/2014/main" id="{ADC4046B-7880-3947-B682-BCEE0B620B3C}"/>
              </a:ext>
            </a:extLst>
          </p:cNvPr>
          <p:cNvSpPr txBox="1"/>
          <p:nvPr/>
        </p:nvSpPr>
        <p:spPr>
          <a:xfrm>
            <a:off x="5109963" y="4592642"/>
            <a:ext cx="3794338" cy="954107"/>
          </a:xfrm>
          <a:prstGeom prst="rect">
            <a:avLst/>
          </a:prstGeom>
          <a:noFill/>
        </p:spPr>
        <p:txBody>
          <a:bodyPr wrap="square" rtlCol="0">
            <a:spAutoFit/>
          </a:bodyPr>
          <a:lstStyle/>
          <a:p>
            <a:r>
              <a:rPr lang="en-NL" sz="2800"/>
              <a:t>current: </a:t>
            </a:r>
          </a:p>
          <a:p>
            <a:r>
              <a:rPr lang="en-NL" sz="2800"/>
              <a:t>85 kg</a:t>
            </a:r>
          </a:p>
        </p:txBody>
      </p:sp>
      <p:pic>
        <p:nvPicPr>
          <p:cNvPr id="45" name="Picture 44">
            <a:extLst>
              <a:ext uri="{FF2B5EF4-FFF2-40B4-BE49-F238E27FC236}">
                <a16:creationId xmlns:a16="http://schemas.microsoft.com/office/drawing/2014/main" id="{AC04ED68-F213-C84B-B3B3-6B13572C6DAD}"/>
              </a:ext>
            </a:extLst>
          </p:cNvPr>
          <p:cNvPicPr>
            <a:picLocks noChangeAspect="1"/>
          </p:cNvPicPr>
          <p:nvPr/>
        </p:nvPicPr>
        <p:blipFill>
          <a:blip r:embed="rId6"/>
          <a:srcRect/>
          <a:stretch/>
        </p:blipFill>
        <p:spPr>
          <a:xfrm>
            <a:off x="4360669" y="2347980"/>
            <a:ext cx="2709954" cy="2162040"/>
          </a:xfrm>
          <a:prstGeom prst="rect">
            <a:avLst/>
          </a:prstGeom>
        </p:spPr>
      </p:pic>
      <p:sp>
        <p:nvSpPr>
          <p:cNvPr id="46" name="TextBox 45">
            <a:extLst>
              <a:ext uri="{FF2B5EF4-FFF2-40B4-BE49-F238E27FC236}">
                <a16:creationId xmlns:a16="http://schemas.microsoft.com/office/drawing/2014/main" id="{285A33BA-3387-9247-A28E-A642D0B23F9E}"/>
              </a:ext>
            </a:extLst>
          </p:cNvPr>
          <p:cNvSpPr txBox="1"/>
          <p:nvPr/>
        </p:nvSpPr>
        <p:spPr>
          <a:xfrm>
            <a:off x="9067025" y="4706141"/>
            <a:ext cx="3794338" cy="954107"/>
          </a:xfrm>
          <a:prstGeom prst="rect">
            <a:avLst/>
          </a:prstGeom>
          <a:noFill/>
        </p:spPr>
        <p:txBody>
          <a:bodyPr wrap="square" rtlCol="0">
            <a:spAutoFit/>
          </a:bodyPr>
          <a:lstStyle/>
          <a:p>
            <a:r>
              <a:rPr lang="en-NL" sz="2800"/>
              <a:t>Regularized: </a:t>
            </a:r>
          </a:p>
          <a:p>
            <a:r>
              <a:rPr lang="en-NL" sz="2800"/>
              <a:t>82 kg</a:t>
            </a:r>
          </a:p>
        </p:txBody>
      </p:sp>
      <p:pic>
        <p:nvPicPr>
          <p:cNvPr id="47" name="Picture 46">
            <a:extLst>
              <a:ext uri="{FF2B5EF4-FFF2-40B4-BE49-F238E27FC236}">
                <a16:creationId xmlns:a16="http://schemas.microsoft.com/office/drawing/2014/main" id="{F5B43388-37D1-0747-92C1-6740740CAC7F}"/>
              </a:ext>
            </a:extLst>
          </p:cNvPr>
          <p:cNvPicPr>
            <a:picLocks noChangeAspect="1"/>
          </p:cNvPicPr>
          <p:nvPr/>
        </p:nvPicPr>
        <p:blipFill rotWithShape="1">
          <a:blip r:embed="rId6"/>
          <a:srcRect l="36601"/>
          <a:stretch/>
        </p:blipFill>
        <p:spPr>
          <a:xfrm>
            <a:off x="9439693" y="2329123"/>
            <a:ext cx="1718101" cy="2162040"/>
          </a:xfrm>
          <a:prstGeom prst="rect">
            <a:avLst/>
          </a:prstGeom>
        </p:spPr>
      </p:pic>
      <p:sp>
        <p:nvSpPr>
          <p:cNvPr id="3" name="Oval 2">
            <a:extLst>
              <a:ext uri="{FF2B5EF4-FFF2-40B4-BE49-F238E27FC236}">
                <a16:creationId xmlns:a16="http://schemas.microsoft.com/office/drawing/2014/main" id="{3E0F92A4-14CD-A541-A9B9-587F059B3350}"/>
              </a:ext>
            </a:extLst>
          </p:cNvPr>
          <p:cNvSpPr/>
          <p:nvPr/>
        </p:nvSpPr>
        <p:spPr>
          <a:xfrm>
            <a:off x="10447227" y="3793531"/>
            <a:ext cx="787418" cy="72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E35486AC-1AB2-B14D-80B0-303C453959A8}"/>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Improving Reliability</a:t>
            </a:r>
          </a:p>
        </p:txBody>
      </p:sp>
    </p:spTree>
    <p:custDataLst>
      <p:tags r:id="rId1"/>
    </p:custDataLst>
    <p:extLst>
      <p:ext uri="{BB962C8B-B14F-4D97-AF65-F5344CB8AC3E}">
        <p14:creationId xmlns:p14="http://schemas.microsoft.com/office/powerpoint/2010/main" val="34911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CC75804-AD8F-B944-B927-0E7DB5C5C1C2}"/>
              </a:ext>
            </a:extLst>
          </p:cNvPr>
          <p:cNvPicPr>
            <a:picLocks noChangeAspect="1"/>
          </p:cNvPicPr>
          <p:nvPr/>
        </p:nvPicPr>
        <p:blipFill>
          <a:blip r:embed="rId4"/>
          <a:stretch>
            <a:fillRect/>
          </a:stretch>
        </p:blipFill>
        <p:spPr>
          <a:xfrm>
            <a:off x="3433575" y="3331601"/>
            <a:ext cx="4104983" cy="2206655"/>
          </a:xfrm>
          <a:prstGeom prst="rect">
            <a:avLst/>
          </a:prstGeom>
        </p:spPr>
      </p:pic>
      <p:pic>
        <p:nvPicPr>
          <p:cNvPr id="42" name="Picture 41">
            <a:extLst>
              <a:ext uri="{FF2B5EF4-FFF2-40B4-BE49-F238E27FC236}">
                <a16:creationId xmlns:a16="http://schemas.microsoft.com/office/drawing/2014/main" id="{F42EDB42-655E-5E49-A9CB-171125FEDA53}"/>
              </a:ext>
            </a:extLst>
          </p:cNvPr>
          <p:cNvPicPr>
            <a:picLocks noChangeAspect="1"/>
          </p:cNvPicPr>
          <p:nvPr/>
        </p:nvPicPr>
        <p:blipFill>
          <a:blip r:embed="rId5"/>
          <a:srcRect/>
          <a:stretch/>
        </p:blipFill>
        <p:spPr>
          <a:xfrm>
            <a:off x="7710835" y="3326902"/>
            <a:ext cx="4202868" cy="2216283"/>
          </a:xfrm>
          <a:prstGeom prst="rect">
            <a:avLst/>
          </a:prstGeom>
        </p:spPr>
      </p:pic>
      <p:sp>
        <p:nvSpPr>
          <p:cNvPr id="23" name="TextBox 22">
            <a:extLst>
              <a:ext uri="{FF2B5EF4-FFF2-40B4-BE49-F238E27FC236}">
                <a16:creationId xmlns:a16="http://schemas.microsoft.com/office/drawing/2014/main" id="{D7788282-18F3-E546-BFE4-646883DB7400}"/>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Improving Reliability</a:t>
            </a:r>
          </a:p>
        </p:txBody>
      </p:sp>
      <p:sp>
        <p:nvSpPr>
          <p:cNvPr id="25" name="TextBox 24">
            <a:extLst>
              <a:ext uri="{FF2B5EF4-FFF2-40B4-BE49-F238E27FC236}">
                <a16:creationId xmlns:a16="http://schemas.microsoft.com/office/drawing/2014/main" id="{FC8F00BB-09D6-5346-AB5F-868D5067FBED}"/>
              </a:ext>
            </a:extLst>
          </p:cNvPr>
          <p:cNvSpPr txBox="1"/>
          <p:nvPr/>
        </p:nvSpPr>
        <p:spPr>
          <a:xfrm>
            <a:off x="3820734" y="2570414"/>
            <a:ext cx="3625059" cy="369332"/>
          </a:xfrm>
          <a:prstGeom prst="rect">
            <a:avLst/>
          </a:prstGeom>
          <a:noFill/>
        </p:spPr>
        <p:txBody>
          <a:bodyPr wrap="square" rtlCol="0">
            <a:spAutoFit/>
          </a:bodyPr>
          <a:lstStyle/>
          <a:p>
            <a:pPr algn="ctr"/>
            <a:r>
              <a:rPr lang="en-NL" b="1" dirty="0"/>
              <a:t>Each session modelled separately</a:t>
            </a:r>
          </a:p>
        </p:txBody>
      </p:sp>
      <p:sp>
        <p:nvSpPr>
          <p:cNvPr id="26" name="TextBox 25">
            <a:extLst>
              <a:ext uri="{FF2B5EF4-FFF2-40B4-BE49-F238E27FC236}">
                <a16:creationId xmlns:a16="http://schemas.microsoft.com/office/drawing/2014/main" id="{CBABEB9B-90E4-164B-9864-800C69690231}"/>
              </a:ext>
            </a:extLst>
          </p:cNvPr>
          <p:cNvSpPr txBox="1"/>
          <p:nvPr/>
        </p:nvSpPr>
        <p:spPr>
          <a:xfrm>
            <a:off x="8453995" y="2570414"/>
            <a:ext cx="3055003" cy="369332"/>
          </a:xfrm>
          <a:prstGeom prst="rect">
            <a:avLst/>
          </a:prstGeom>
          <a:noFill/>
        </p:spPr>
        <p:txBody>
          <a:bodyPr wrap="square" rtlCol="0">
            <a:spAutoFit/>
          </a:bodyPr>
          <a:lstStyle/>
          <a:p>
            <a:pPr algn="ctr"/>
            <a:r>
              <a:rPr lang="en-NL" b="1" dirty="0"/>
              <a:t>All data modelled together</a:t>
            </a:r>
          </a:p>
        </p:txBody>
      </p:sp>
      <p:pic>
        <p:nvPicPr>
          <p:cNvPr id="47" name="Picture 46">
            <a:extLst>
              <a:ext uri="{FF2B5EF4-FFF2-40B4-BE49-F238E27FC236}">
                <a16:creationId xmlns:a16="http://schemas.microsoft.com/office/drawing/2014/main" id="{DC9CC8A4-CB29-B54E-8D53-C6ADA3193171}"/>
              </a:ext>
            </a:extLst>
          </p:cNvPr>
          <p:cNvPicPr>
            <a:picLocks noChangeAspect="1"/>
          </p:cNvPicPr>
          <p:nvPr/>
        </p:nvPicPr>
        <p:blipFill>
          <a:blip r:embed="rId6"/>
          <a:srcRect/>
          <a:stretch/>
        </p:blipFill>
        <p:spPr>
          <a:xfrm>
            <a:off x="1100718" y="2444210"/>
            <a:ext cx="2013542" cy="3557367"/>
          </a:xfrm>
          <a:prstGeom prst="rect">
            <a:avLst/>
          </a:prstGeom>
        </p:spPr>
      </p:pic>
      <p:sp>
        <p:nvSpPr>
          <p:cNvPr id="3" name="TextBox 2">
            <a:extLst>
              <a:ext uri="{FF2B5EF4-FFF2-40B4-BE49-F238E27FC236}">
                <a16:creationId xmlns:a16="http://schemas.microsoft.com/office/drawing/2014/main" id="{91F4CB7F-8D05-1944-8D94-1EDD9633D96F}"/>
              </a:ext>
            </a:extLst>
          </p:cNvPr>
          <p:cNvSpPr txBox="1"/>
          <p:nvPr/>
        </p:nvSpPr>
        <p:spPr>
          <a:xfrm>
            <a:off x="3770586" y="5538256"/>
            <a:ext cx="2013541" cy="369332"/>
          </a:xfrm>
          <a:prstGeom prst="rect">
            <a:avLst/>
          </a:prstGeom>
          <a:noFill/>
        </p:spPr>
        <p:txBody>
          <a:bodyPr wrap="square" rtlCol="0">
            <a:spAutoFit/>
          </a:bodyPr>
          <a:lstStyle/>
          <a:p>
            <a:r>
              <a:rPr lang="en-NL" dirty="0"/>
              <a:t>N = 300</a:t>
            </a:r>
          </a:p>
        </p:txBody>
      </p:sp>
      <p:sp>
        <p:nvSpPr>
          <p:cNvPr id="48" name="TextBox 47">
            <a:extLst>
              <a:ext uri="{FF2B5EF4-FFF2-40B4-BE49-F238E27FC236}">
                <a16:creationId xmlns:a16="http://schemas.microsoft.com/office/drawing/2014/main" id="{34610D18-0FC0-8F45-8AFE-798F339FFD36}"/>
              </a:ext>
            </a:extLst>
          </p:cNvPr>
          <p:cNvSpPr txBox="1"/>
          <p:nvPr/>
        </p:nvSpPr>
        <p:spPr>
          <a:xfrm>
            <a:off x="3820734" y="3351389"/>
            <a:ext cx="2013541" cy="369332"/>
          </a:xfrm>
          <a:prstGeom prst="rect">
            <a:avLst/>
          </a:prstGeom>
          <a:noFill/>
        </p:spPr>
        <p:txBody>
          <a:bodyPr wrap="square" rtlCol="0">
            <a:spAutoFit/>
          </a:bodyPr>
          <a:lstStyle/>
          <a:p>
            <a:r>
              <a:rPr lang="en-NL" dirty="0"/>
              <a:t>r = .62</a:t>
            </a:r>
          </a:p>
        </p:txBody>
      </p:sp>
      <p:sp>
        <p:nvSpPr>
          <p:cNvPr id="49" name="TextBox 48">
            <a:extLst>
              <a:ext uri="{FF2B5EF4-FFF2-40B4-BE49-F238E27FC236}">
                <a16:creationId xmlns:a16="http://schemas.microsoft.com/office/drawing/2014/main" id="{EF2408F8-6A76-CA4E-A7DB-456D372628BC}"/>
              </a:ext>
            </a:extLst>
          </p:cNvPr>
          <p:cNvSpPr txBox="1"/>
          <p:nvPr/>
        </p:nvSpPr>
        <p:spPr>
          <a:xfrm>
            <a:off x="8227082" y="3326902"/>
            <a:ext cx="2013541" cy="369332"/>
          </a:xfrm>
          <a:prstGeom prst="rect">
            <a:avLst/>
          </a:prstGeom>
          <a:noFill/>
        </p:spPr>
        <p:txBody>
          <a:bodyPr wrap="square" rtlCol="0">
            <a:spAutoFit/>
          </a:bodyPr>
          <a:lstStyle/>
          <a:p>
            <a:r>
              <a:rPr lang="en-NL" dirty="0"/>
              <a:t>r = .83</a:t>
            </a:r>
          </a:p>
        </p:txBody>
      </p:sp>
      <p:sp>
        <p:nvSpPr>
          <p:cNvPr id="50" name="TextBox 49">
            <a:extLst>
              <a:ext uri="{FF2B5EF4-FFF2-40B4-BE49-F238E27FC236}">
                <a16:creationId xmlns:a16="http://schemas.microsoft.com/office/drawing/2014/main" id="{9387874F-2A94-CF4A-869B-4F377243CE2E}"/>
              </a:ext>
            </a:extLst>
          </p:cNvPr>
          <p:cNvSpPr txBox="1"/>
          <p:nvPr/>
        </p:nvSpPr>
        <p:spPr>
          <a:xfrm>
            <a:off x="1574743" y="6034468"/>
            <a:ext cx="1270475" cy="369332"/>
          </a:xfrm>
          <a:prstGeom prst="rect">
            <a:avLst/>
          </a:prstGeom>
          <a:noFill/>
        </p:spPr>
        <p:txBody>
          <a:bodyPr wrap="square" rtlCol="0">
            <a:spAutoFit/>
          </a:bodyPr>
          <a:lstStyle/>
          <a:p>
            <a:r>
              <a:rPr lang="en-NL" dirty="0"/>
              <a:t>Risk taking</a:t>
            </a:r>
          </a:p>
        </p:txBody>
      </p:sp>
    </p:spTree>
    <p:custDataLst>
      <p:tags r:id="rId1"/>
    </p:custDataLst>
    <p:extLst>
      <p:ext uri="{BB962C8B-B14F-4D97-AF65-F5344CB8AC3E}">
        <p14:creationId xmlns:p14="http://schemas.microsoft.com/office/powerpoint/2010/main" val="376110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 grpId="0"/>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023969-2F44-9A42-95D8-A45E8ADD2640}"/>
              </a:ext>
            </a:extLst>
          </p:cNvPr>
          <p:cNvPicPr>
            <a:picLocks noChangeAspect="1"/>
          </p:cNvPicPr>
          <p:nvPr/>
        </p:nvPicPr>
        <p:blipFill>
          <a:blip r:embed="rId3"/>
          <a:stretch>
            <a:fillRect/>
          </a:stretch>
        </p:blipFill>
        <p:spPr>
          <a:xfrm>
            <a:off x="4456081" y="2905028"/>
            <a:ext cx="6030583" cy="3498772"/>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Improving Reliability</a:t>
            </a:r>
          </a:p>
        </p:txBody>
      </p:sp>
      <p:pic>
        <p:nvPicPr>
          <p:cNvPr id="22" name="Picture 21">
            <a:extLst>
              <a:ext uri="{FF2B5EF4-FFF2-40B4-BE49-F238E27FC236}">
                <a16:creationId xmlns:a16="http://schemas.microsoft.com/office/drawing/2014/main" id="{C88E360C-0C01-BE43-B579-6972C997A8BE}"/>
              </a:ext>
            </a:extLst>
          </p:cNvPr>
          <p:cNvPicPr>
            <a:picLocks noChangeAspect="1"/>
          </p:cNvPicPr>
          <p:nvPr/>
        </p:nvPicPr>
        <p:blipFill>
          <a:blip r:embed="rId4"/>
          <a:srcRect/>
          <a:stretch/>
        </p:blipFill>
        <p:spPr>
          <a:xfrm>
            <a:off x="1100718" y="2444210"/>
            <a:ext cx="2013542" cy="3557367"/>
          </a:xfrm>
          <a:prstGeom prst="rect">
            <a:avLst/>
          </a:prstGeom>
        </p:spPr>
      </p:pic>
      <p:sp>
        <p:nvSpPr>
          <p:cNvPr id="3" name="TextBox 2">
            <a:extLst>
              <a:ext uri="{FF2B5EF4-FFF2-40B4-BE49-F238E27FC236}">
                <a16:creationId xmlns:a16="http://schemas.microsoft.com/office/drawing/2014/main" id="{C2F083D9-E060-1D40-9499-4C356DE93EC3}"/>
              </a:ext>
            </a:extLst>
          </p:cNvPr>
          <p:cNvSpPr txBox="1"/>
          <p:nvPr/>
        </p:nvSpPr>
        <p:spPr>
          <a:xfrm rot="16200000">
            <a:off x="2704164" y="4284024"/>
            <a:ext cx="3096549" cy="338554"/>
          </a:xfrm>
          <a:prstGeom prst="rect">
            <a:avLst/>
          </a:prstGeom>
          <a:noFill/>
        </p:spPr>
        <p:txBody>
          <a:bodyPr wrap="square" rtlCol="0">
            <a:spAutoFit/>
          </a:bodyPr>
          <a:lstStyle/>
          <a:p>
            <a:pPr algn="ctr"/>
            <a:r>
              <a:rPr lang="en-NL" sz="1600" dirty="0">
                <a:solidFill>
                  <a:srgbClr val="272727"/>
                </a:solidFill>
              </a:rPr>
              <a:t>Percent gambles</a:t>
            </a:r>
          </a:p>
        </p:txBody>
      </p:sp>
      <p:sp>
        <p:nvSpPr>
          <p:cNvPr id="24" name="TextBox 23">
            <a:extLst>
              <a:ext uri="{FF2B5EF4-FFF2-40B4-BE49-F238E27FC236}">
                <a16:creationId xmlns:a16="http://schemas.microsoft.com/office/drawing/2014/main" id="{690E2E9E-D523-354A-9F37-EB6F1494CCB2}"/>
              </a:ext>
            </a:extLst>
          </p:cNvPr>
          <p:cNvSpPr txBox="1"/>
          <p:nvPr/>
        </p:nvSpPr>
        <p:spPr>
          <a:xfrm>
            <a:off x="1574743" y="6034468"/>
            <a:ext cx="1270475" cy="369332"/>
          </a:xfrm>
          <a:prstGeom prst="rect">
            <a:avLst/>
          </a:prstGeom>
          <a:noFill/>
        </p:spPr>
        <p:txBody>
          <a:bodyPr wrap="square" rtlCol="0">
            <a:spAutoFit/>
          </a:bodyPr>
          <a:lstStyle/>
          <a:p>
            <a:r>
              <a:rPr lang="en-NL" dirty="0"/>
              <a:t>Risk taking</a:t>
            </a:r>
          </a:p>
        </p:txBody>
      </p:sp>
    </p:spTree>
    <p:extLst>
      <p:ext uri="{BB962C8B-B14F-4D97-AF65-F5344CB8AC3E}">
        <p14:creationId xmlns:p14="http://schemas.microsoft.com/office/powerpoint/2010/main" val="403320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023969-2F44-9A42-95D8-A45E8ADD2640}"/>
              </a:ext>
            </a:extLst>
          </p:cNvPr>
          <p:cNvPicPr>
            <a:picLocks noChangeAspect="1"/>
          </p:cNvPicPr>
          <p:nvPr/>
        </p:nvPicPr>
        <p:blipFill>
          <a:blip r:embed="rId3"/>
          <a:stretch>
            <a:fillRect/>
          </a:stretch>
        </p:blipFill>
        <p:spPr>
          <a:xfrm>
            <a:off x="4456081" y="2905028"/>
            <a:ext cx="6030583" cy="3498772"/>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Does reliability improve?</a:t>
            </a:r>
          </a:p>
        </p:txBody>
      </p:sp>
      <p:pic>
        <p:nvPicPr>
          <p:cNvPr id="7" name="Picture 6">
            <a:extLst>
              <a:ext uri="{FF2B5EF4-FFF2-40B4-BE49-F238E27FC236}">
                <a16:creationId xmlns:a16="http://schemas.microsoft.com/office/drawing/2014/main" id="{C7507759-11E7-0840-8BA6-AB1FCC391BE7}"/>
              </a:ext>
            </a:extLst>
          </p:cNvPr>
          <p:cNvPicPr>
            <a:picLocks noChangeAspect="1"/>
          </p:cNvPicPr>
          <p:nvPr/>
        </p:nvPicPr>
        <p:blipFill>
          <a:blip r:embed="rId4"/>
          <a:srcRect/>
          <a:stretch/>
        </p:blipFill>
        <p:spPr>
          <a:xfrm>
            <a:off x="4476714" y="2918280"/>
            <a:ext cx="6023202" cy="3498772"/>
          </a:xfrm>
          <a:prstGeom prst="rect">
            <a:avLst/>
          </a:prstGeom>
        </p:spPr>
      </p:pic>
      <p:pic>
        <p:nvPicPr>
          <p:cNvPr id="8" name="Picture 7">
            <a:extLst>
              <a:ext uri="{FF2B5EF4-FFF2-40B4-BE49-F238E27FC236}">
                <a16:creationId xmlns:a16="http://schemas.microsoft.com/office/drawing/2014/main" id="{815F0D93-1A1F-A34A-9680-257E977E1791}"/>
              </a:ext>
            </a:extLst>
          </p:cNvPr>
          <p:cNvPicPr>
            <a:picLocks noChangeAspect="1"/>
          </p:cNvPicPr>
          <p:nvPr/>
        </p:nvPicPr>
        <p:blipFill>
          <a:blip r:embed="rId5"/>
          <a:srcRect/>
          <a:stretch/>
        </p:blipFill>
        <p:spPr>
          <a:xfrm>
            <a:off x="1100718" y="2444210"/>
            <a:ext cx="2013542" cy="3557367"/>
          </a:xfrm>
          <a:prstGeom prst="rect">
            <a:avLst/>
          </a:prstGeom>
        </p:spPr>
      </p:pic>
      <p:sp>
        <p:nvSpPr>
          <p:cNvPr id="9" name="TextBox 8">
            <a:extLst>
              <a:ext uri="{FF2B5EF4-FFF2-40B4-BE49-F238E27FC236}">
                <a16:creationId xmlns:a16="http://schemas.microsoft.com/office/drawing/2014/main" id="{0D4D35BB-222D-0146-8BE6-04901F343638}"/>
              </a:ext>
            </a:extLst>
          </p:cNvPr>
          <p:cNvSpPr txBox="1"/>
          <p:nvPr/>
        </p:nvSpPr>
        <p:spPr>
          <a:xfrm>
            <a:off x="1574743" y="6034468"/>
            <a:ext cx="1270475" cy="369332"/>
          </a:xfrm>
          <a:prstGeom prst="rect">
            <a:avLst/>
          </a:prstGeom>
          <a:noFill/>
        </p:spPr>
        <p:txBody>
          <a:bodyPr wrap="square" rtlCol="0">
            <a:spAutoFit/>
          </a:bodyPr>
          <a:lstStyle/>
          <a:p>
            <a:r>
              <a:rPr lang="en-NL" dirty="0"/>
              <a:t>Risk taking</a:t>
            </a:r>
          </a:p>
        </p:txBody>
      </p:sp>
    </p:spTree>
    <p:extLst>
      <p:ext uri="{BB962C8B-B14F-4D97-AF65-F5344CB8AC3E}">
        <p14:creationId xmlns:p14="http://schemas.microsoft.com/office/powerpoint/2010/main" val="69310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567E187-8500-DA42-9AC1-C5905834B356}"/>
              </a:ext>
            </a:extLst>
          </p:cNvPr>
          <p:cNvPicPr>
            <a:picLocks noChangeAspect="1"/>
          </p:cNvPicPr>
          <p:nvPr/>
        </p:nvPicPr>
        <p:blipFill>
          <a:blip r:embed="rId3">
            <a:alphaModFix/>
          </a:blip>
          <a:stretch>
            <a:fillRect/>
          </a:stretch>
        </p:blipFill>
        <p:spPr>
          <a:xfrm>
            <a:off x="4463462" y="2657333"/>
            <a:ext cx="4361435" cy="3384000"/>
          </a:xfrm>
          <a:prstGeom prst="rect">
            <a:avLst/>
          </a:prstGeom>
        </p:spPr>
      </p:pic>
      <p:pic>
        <p:nvPicPr>
          <p:cNvPr id="10" name="Picture 9">
            <a:extLst>
              <a:ext uri="{FF2B5EF4-FFF2-40B4-BE49-F238E27FC236}">
                <a16:creationId xmlns:a16="http://schemas.microsoft.com/office/drawing/2014/main" id="{6DB96514-1189-2449-8207-BD0638E3DC64}"/>
              </a:ext>
            </a:extLst>
          </p:cNvPr>
          <p:cNvPicPr>
            <a:picLocks noChangeAspect="1"/>
          </p:cNvPicPr>
          <p:nvPr/>
        </p:nvPicPr>
        <p:blipFill>
          <a:blip r:embed="rId4"/>
          <a:stretch>
            <a:fillRect/>
          </a:stretch>
        </p:blipFill>
        <p:spPr>
          <a:xfrm>
            <a:off x="1100718" y="2444210"/>
            <a:ext cx="1994194" cy="3557366"/>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Does reliability improve?</a:t>
            </a:r>
          </a:p>
        </p:txBody>
      </p:sp>
      <p:sp>
        <p:nvSpPr>
          <p:cNvPr id="13" name="TextBox 12">
            <a:extLst>
              <a:ext uri="{FF2B5EF4-FFF2-40B4-BE49-F238E27FC236}">
                <a16:creationId xmlns:a16="http://schemas.microsoft.com/office/drawing/2014/main" id="{A23476C7-7D4F-B443-91B9-074B4DAD6EDD}"/>
              </a:ext>
            </a:extLst>
          </p:cNvPr>
          <p:cNvSpPr txBox="1"/>
          <p:nvPr/>
        </p:nvSpPr>
        <p:spPr>
          <a:xfrm>
            <a:off x="1574743" y="6034468"/>
            <a:ext cx="1270475" cy="369332"/>
          </a:xfrm>
          <a:prstGeom prst="rect">
            <a:avLst/>
          </a:prstGeom>
          <a:noFill/>
        </p:spPr>
        <p:txBody>
          <a:bodyPr wrap="square" rtlCol="0">
            <a:spAutoFit/>
          </a:bodyPr>
          <a:lstStyle/>
          <a:p>
            <a:r>
              <a:rPr lang="en-NL" dirty="0"/>
              <a:t>Inhibition</a:t>
            </a:r>
          </a:p>
        </p:txBody>
      </p:sp>
    </p:spTree>
    <p:extLst>
      <p:ext uri="{BB962C8B-B14F-4D97-AF65-F5344CB8AC3E}">
        <p14:creationId xmlns:p14="http://schemas.microsoft.com/office/powerpoint/2010/main" val="289136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B2BCD3-4DD9-B545-A4E7-4688BD1AEE72}"/>
              </a:ext>
            </a:extLst>
          </p:cNvPr>
          <p:cNvPicPr>
            <a:picLocks noChangeAspect="1"/>
          </p:cNvPicPr>
          <p:nvPr/>
        </p:nvPicPr>
        <p:blipFill>
          <a:blip r:embed="rId3">
            <a:alphaModFix/>
          </a:blip>
          <a:stretch>
            <a:fillRect/>
          </a:stretch>
        </p:blipFill>
        <p:spPr>
          <a:xfrm>
            <a:off x="4469333" y="2705926"/>
            <a:ext cx="4010114" cy="3384000"/>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Does reliability improve?</a:t>
            </a:r>
          </a:p>
        </p:txBody>
      </p:sp>
      <p:pic>
        <p:nvPicPr>
          <p:cNvPr id="8" name="Picture 7">
            <a:extLst>
              <a:ext uri="{FF2B5EF4-FFF2-40B4-BE49-F238E27FC236}">
                <a16:creationId xmlns:a16="http://schemas.microsoft.com/office/drawing/2014/main" id="{815F0D93-1A1F-A34A-9680-257E977E1791}"/>
              </a:ext>
            </a:extLst>
          </p:cNvPr>
          <p:cNvPicPr>
            <a:picLocks noChangeAspect="1"/>
          </p:cNvPicPr>
          <p:nvPr/>
        </p:nvPicPr>
        <p:blipFill>
          <a:blip r:embed="rId4"/>
          <a:srcRect/>
          <a:stretch/>
        </p:blipFill>
        <p:spPr>
          <a:xfrm>
            <a:off x="1100718" y="2444210"/>
            <a:ext cx="2013542" cy="3557367"/>
          </a:xfrm>
          <a:prstGeom prst="rect">
            <a:avLst/>
          </a:prstGeom>
        </p:spPr>
      </p:pic>
      <p:pic>
        <p:nvPicPr>
          <p:cNvPr id="11" name="Picture 10">
            <a:extLst>
              <a:ext uri="{FF2B5EF4-FFF2-40B4-BE49-F238E27FC236}">
                <a16:creationId xmlns:a16="http://schemas.microsoft.com/office/drawing/2014/main" id="{FA164563-4DD0-E544-B271-91F4F411F993}"/>
              </a:ext>
            </a:extLst>
          </p:cNvPr>
          <p:cNvPicPr>
            <a:picLocks noChangeAspect="1"/>
          </p:cNvPicPr>
          <p:nvPr/>
        </p:nvPicPr>
        <p:blipFill>
          <a:blip r:embed="rId5"/>
          <a:stretch>
            <a:fillRect/>
          </a:stretch>
        </p:blipFill>
        <p:spPr>
          <a:xfrm>
            <a:off x="1100717" y="2444210"/>
            <a:ext cx="1994193" cy="3565198"/>
          </a:xfrm>
          <a:prstGeom prst="rect">
            <a:avLst/>
          </a:prstGeom>
        </p:spPr>
      </p:pic>
      <p:sp>
        <p:nvSpPr>
          <p:cNvPr id="12" name="TextBox 11">
            <a:extLst>
              <a:ext uri="{FF2B5EF4-FFF2-40B4-BE49-F238E27FC236}">
                <a16:creationId xmlns:a16="http://schemas.microsoft.com/office/drawing/2014/main" id="{ADCB242A-5399-9F46-9B85-B1B9F4ADC362}"/>
              </a:ext>
            </a:extLst>
          </p:cNvPr>
          <p:cNvSpPr txBox="1"/>
          <p:nvPr/>
        </p:nvSpPr>
        <p:spPr>
          <a:xfrm>
            <a:off x="1047638" y="6017043"/>
            <a:ext cx="2734483" cy="369332"/>
          </a:xfrm>
          <a:prstGeom prst="rect">
            <a:avLst/>
          </a:prstGeom>
          <a:noFill/>
        </p:spPr>
        <p:txBody>
          <a:bodyPr wrap="square" rtlCol="0">
            <a:spAutoFit/>
          </a:bodyPr>
          <a:lstStyle/>
          <a:p>
            <a:r>
              <a:rPr lang="en-NL" dirty="0"/>
              <a:t>Information Sampling</a:t>
            </a:r>
          </a:p>
        </p:txBody>
      </p:sp>
    </p:spTree>
    <p:extLst>
      <p:ext uri="{BB962C8B-B14F-4D97-AF65-F5344CB8AC3E}">
        <p14:creationId xmlns:p14="http://schemas.microsoft.com/office/powerpoint/2010/main" val="171449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1A4423-82B5-A34E-875A-6E732ACE4DBD}"/>
              </a:ext>
            </a:extLst>
          </p:cNvPr>
          <p:cNvPicPr>
            <a:picLocks noChangeAspect="1"/>
          </p:cNvPicPr>
          <p:nvPr/>
        </p:nvPicPr>
        <p:blipFill>
          <a:blip r:embed="rId3">
            <a:alphaModFix/>
          </a:blip>
          <a:stretch>
            <a:fillRect/>
          </a:stretch>
        </p:blipFill>
        <p:spPr>
          <a:xfrm>
            <a:off x="4410452" y="2670585"/>
            <a:ext cx="4107420" cy="3384000"/>
          </a:xfrm>
          <a:prstGeom prst="rect">
            <a:avLst/>
          </a:prstGeom>
        </p:spPr>
      </p:pic>
      <p:pic>
        <p:nvPicPr>
          <p:cNvPr id="10" name="Picture 9">
            <a:extLst>
              <a:ext uri="{FF2B5EF4-FFF2-40B4-BE49-F238E27FC236}">
                <a16:creationId xmlns:a16="http://schemas.microsoft.com/office/drawing/2014/main" id="{6DB96514-1189-2449-8207-BD0638E3DC64}"/>
              </a:ext>
            </a:extLst>
          </p:cNvPr>
          <p:cNvPicPr>
            <a:picLocks noChangeAspect="1"/>
          </p:cNvPicPr>
          <p:nvPr/>
        </p:nvPicPr>
        <p:blipFill>
          <a:blip r:embed="rId4"/>
          <a:stretch>
            <a:fillRect/>
          </a:stretch>
        </p:blipFill>
        <p:spPr>
          <a:xfrm>
            <a:off x="1100718" y="2444210"/>
            <a:ext cx="1994194" cy="3557366"/>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Does reliability improve?</a:t>
            </a:r>
          </a:p>
        </p:txBody>
      </p:sp>
      <p:pic>
        <p:nvPicPr>
          <p:cNvPr id="7" name="Picture 6">
            <a:extLst>
              <a:ext uri="{FF2B5EF4-FFF2-40B4-BE49-F238E27FC236}">
                <a16:creationId xmlns:a16="http://schemas.microsoft.com/office/drawing/2014/main" id="{79F65264-85F2-E04E-A328-F9C836391AC3}"/>
              </a:ext>
            </a:extLst>
          </p:cNvPr>
          <p:cNvPicPr>
            <a:picLocks noChangeAspect="1"/>
          </p:cNvPicPr>
          <p:nvPr/>
        </p:nvPicPr>
        <p:blipFill>
          <a:blip r:embed="rId5"/>
          <a:stretch>
            <a:fillRect/>
          </a:stretch>
        </p:blipFill>
        <p:spPr>
          <a:xfrm>
            <a:off x="1100717" y="2444210"/>
            <a:ext cx="1994193" cy="3565198"/>
          </a:xfrm>
          <a:prstGeom prst="rect">
            <a:avLst/>
          </a:prstGeom>
        </p:spPr>
      </p:pic>
      <p:pic>
        <p:nvPicPr>
          <p:cNvPr id="14" name="Picture 13">
            <a:extLst>
              <a:ext uri="{FF2B5EF4-FFF2-40B4-BE49-F238E27FC236}">
                <a16:creationId xmlns:a16="http://schemas.microsoft.com/office/drawing/2014/main" id="{0A3BE3CD-FFAE-0249-AA10-E87A9C0D7E1F}"/>
              </a:ext>
            </a:extLst>
          </p:cNvPr>
          <p:cNvPicPr>
            <a:picLocks noChangeAspect="1"/>
          </p:cNvPicPr>
          <p:nvPr/>
        </p:nvPicPr>
        <p:blipFill>
          <a:blip r:embed="rId6"/>
          <a:stretch>
            <a:fillRect/>
          </a:stretch>
        </p:blipFill>
        <p:spPr>
          <a:xfrm>
            <a:off x="1100714" y="2444209"/>
            <a:ext cx="1998149" cy="3557365"/>
          </a:xfrm>
          <a:prstGeom prst="rect">
            <a:avLst/>
          </a:prstGeom>
        </p:spPr>
      </p:pic>
      <p:sp>
        <p:nvSpPr>
          <p:cNvPr id="15" name="TextBox 14">
            <a:extLst>
              <a:ext uri="{FF2B5EF4-FFF2-40B4-BE49-F238E27FC236}">
                <a16:creationId xmlns:a16="http://schemas.microsoft.com/office/drawing/2014/main" id="{DCFD7C63-0123-C34E-863F-831CF4DF1A1A}"/>
              </a:ext>
            </a:extLst>
          </p:cNvPr>
          <p:cNvSpPr txBox="1"/>
          <p:nvPr/>
        </p:nvSpPr>
        <p:spPr>
          <a:xfrm>
            <a:off x="1100715" y="6054584"/>
            <a:ext cx="2319142" cy="369332"/>
          </a:xfrm>
          <a:prstGeom prst="rect">
            <a:avLst/>
          </a:prstGeom>
          <a:noFill/>
        </p:spPr>
        <p:txBody>
          <a:bodyPr wrap="square" rtlCol="0">
            <a:spAutoFit/>
          </a:bodyPr>
          <a:lstStyle/>
          <a:p>
            <a:r>
              <a:rPr lang="en-NL" dirty="0"/>
              <a:t>Working memory</a:t>
            </a:r>
          </a:p>
        </p:txBody>
      </p:sp>
    </p:spTree>
    <p:extLst>
      <p:ext uri="{BB962C8B-B14F-4D97-AF65-F5344CB8AC3E}">
        <p14:creationId xmlns:p14="http://schemas.microsoft.com/office/powerpoint/2010/main" val="411832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E869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D2124C-AADF-D144-8771-B13F0617B87A}"/>
              </a:ext>
            </a:extLst>
          </p:cNvPr>
          <p:cNvPicPr>
            <a:picLocks noChangeAspect="1"/>
          </p:cNvPicPr>
          <p:nvPr/>
        </p:nvPicPr>
        <p:blipFill>
          <a:blip r:embed="rId3"/>
          <a:stretch>
            <a:fillRect/>
          </a:stretch>
        </p:blipFill>
        <p:spPr>
          <a:xfrm>
            <a:off x="2548894" y="37071"/>
            <a:ext cx="7094211" cy="6858000"/>
          </a:xfrm>
          <a:prstGeom prst="rect">
            <a:avLst/>
          </a:prstGeom>
        </p:spPr>
      </p:pic>
      <p:sp>
        <p:nvSpPr>
          <p:cNvPr id="6" name="TextBox 5">
            <a:extLst>
              <a:ext uri="{FF2B5EF4-FFF2-40B4-BE49-F238E27FC236}">
                <a16:creationId xmlns:a16="http://schemas.microsoft.com/office/drawing/2014/main" id="{5528F88C-BF5E-EC4E-B92A-2283545C377E}"/>
              </a:ext>
            </a:extLst>
          </p:cNvPr>
          <p:cNvSpPr txBox="1"/>
          <p:nvPr/>
        </p:nvSpPr>
        <p:spPr>
          <a:xfrm>
            <a:off x="10222528" y="330844"/>
            <a:ext cx="1820433" cy="492443"/>
          </a:xfrm>
          <a:prstGeom prst="rect">
            <a:avLst/>
          </a:prstGeom>
          <a:solidFill>
            <a:srgbClr val="7E8692"/>
          </a:solidFill>
        </p:spPr>
        <p:txBody>
          <a:bodyPr wrap="square" rtlCol="0">
            <a:spAutoFit/>
          </a:bodyPr>
          <a:lstStyle/>
          <a:p>
            <a:r>
              <a:rPr lang="en-NL" sz="1300" dirty="0">
                <a:solidFill>
                  <a:srgbClr val="2058B2"/>
                </a:solidFill>
                <a:latin typeface="Helvetica Neue Thin" panose="020B0403020202020204" pitchFamily="34" charset="0"/>
                <a:ea typeface="Helvetica Neue Thin" panose="020B0403020202020204" pitchFamily="34" charset="0"/>
                <a:cs typeface="Helvetica Neue" panose="02000503000000020004" pitchFamily="2" charset="0"/>
              </a:rPr>
              <a:t>German </a:t>
            </a:r>
          </a:p>
          <a:p>
            <a:r>
              <a:rPr lang="en-NL" sz="1300" dirty="0">
                <a:solidFill>
                  <a:srgbClr val="2058B2"/>
                </a:solidFill>
                <a:latin typeface="Helvetica Neue Thin" panose="020B0403020202020204" pitchFamily="34" charset="0"/>
                <a:ea typeface="Helvetica Neue Thin" panose="020B0403020202020204" pitchFamily="34" charset="0"/>
                <a:cs typeface="Helvetica Neue" panose="02000503000000020004" pitchFamily="2" charset="0"/>
              </a:rPr>
              <a:t>Research Foundation</a:t>
            </a:r>
          </a:p>
        </p:txBody>
      </p:sp>
      <p:pic>
        <p:nvPicPr>
          <p:cNvPr id="7" name="Picture 6">
            <a:extLst>
              <a:ext uri="{FF2B5EF4-FFF2-40B4-BE49-F238E27FC236}">
                <a16:creationId xmlns:a16="http://schemas.microsoft.com/office/drawing/2014/main" id="{556AED9B-AC9B-A040-9EF1-31045FC2314C}"/>
              </a:ext>
            </a:extLst>
          </p:cNvPr>
          <p:cNvPicPr>
            <a:picLocks noChangeAspect="1"/>
          </p:cNvPicPr>
          <p:nvPr/>
        </p:nvPicPr>
        <p:blipFill rotWithShape="1">
          <a:blip r:embed="rId4"/>
          <a:srcRect r="63783" b="7882"/>
          <a:stretch/>
        </p:blipFill>
        <p:spPr>
          <a:xfrm>
            <a:off x="9135601" y="321998"/>
            <a:ext cx="1086928" cy="492444"/>
          </a:xfrm>
          <a:prstGeom prst="rect">
            <a:avLst/>
          </a:prstGeom>
          <a:noFill/>
        </p:spPr>
      </p:pic>
    </p:spTree>
    <p:extLst>
      <p:ext uri="{BB962C8B-B14F-4D97-AF65-F5344CB8AC3E}">
        <p14:creationId xmlns:p14="http://schemas.microsoft.com/office/powerpoint/2010/main" val="139964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2F98A16-3353-6E48-BE52-ECBACD9519A8}"/>
              </a:ext>
            </a:extLst>
          </p:cNvPr>
          <p:cNvGrpSpPr/>
          <p:nvPr/>
        </p:nvGrpSpPr>
        <p:grpSpPr>
          <a:xfrm>
            <a:off x="2592255" y="1242403"/>
            <a:ext cx="6095952" cy="4350015"/>
            <a:chOff x="2592255" y="1242403"/>
            <a:chExt cx="6095952" cy="4350015"/>
          </a:xfrm>
        </p:grpSpPr>
        <p:pic>
          <p:nvPicPr>
            <p:cNvPr id="4" name="Picture 3">
              <a:extLst>
                <a:ext uri="{FF2B5EF4-FFF2-40B4-BE49-F238E27FC236}">
                  <a16:creationId xmlns:a16="http://schemas.microsoft.com/office/drawing/2014/main" id="{C2AF0299-0CA4-EF45-9523-CA36D83E7796}"/>
                </a:ext>
              </a:extLst>
            </p:cNvPr>
            <p:cNvPicPr>
              <a:picLocks noChangeAspect="1"/>
            </p:cNvPicPr>
            <p:nvPr/>
          </p:nvPicPr>
          <p:blipFill rotWithShape="1">
            <a:blip r:embed="rId2"/>
            <a:srcRect b="7169"/>
            <a:stretch/>
          </p:blipFill>
          <p:spPr>
            <a:xfrm>
              <a:off x="2648348" y="3921464"/>
              <a:ext cx="3098734" cy="1670954"/>
            </a:xfrm>
            <a:prstGeom prst="rect">
              <a:avLst/>
            </a:prstGeom>
          </p:spPr>
        </p:pic>
        <p:pic>
          <p:nvPicPr>
            <p:cNvPr id="5" name="Picture 4">
              <a:extLst>
                <a:ext uri="{FF2B5EF4-FFF2-40B4-BE49-F238E27FC236}">
                  <a16:creationId xmlns:a16="http://schemas.microsoft.com/office/drawing/2014/main" id="{6DF4C1A7-EBC9-FF41-B9CC-597E4F3CF224}"/>
                </a:ext>
              </a:extLst>
            </p:cNvPr>
            <p:cNvPicPr>
              <a:picLocks noChangeAspect="1"/>
            </p:cNvPicPr>
            <p:nvPr/>
          </p:nvPicPr>
          <p:blipFill>
            <a:blip r:embed="rId3">
              <a:alphaModFix/>
            </a:blip>
            <a:stretch>
              <a:fillRect/>
            </a:stretch>
          </p:blipFill>
          <p:spPr>
            <a:xfrm>
              <a:off x="6258045" y="1487057"/>
              <a:ext cx="2319912" cy="1800000"/>
            </a:xfrm>
            <a:prstGeom prst="rect">
              <a:avLst/>
            </a:prstGeom>
          </p:spPr>
        </p:pic>
        <p:pic>
          <p:nvPicPr>
            <p:cNvPr id="6" name="Picture 5">
              <a:extLst>
                <a:ext uri="{FF2B5EF4-FFF2-40B4-BE49-F238E27FC236}">
                  <a16:creationId xmlns:a16="http://schemas.microsoft.com/office/drawing/2014/main" id="{15BCF267-4FF5-7244-9476-F679A45928C8}"/>
                </a:ext>
              </a:extLst>
            </p:cNvPr>
            <p:cNvPicPr>
              <a:picLocks noChangeAspect="1"/>
            </p:cNvPicPr>
            <p:nvPr/>
          </p:nvPicPr>
          <p:blipFill>
            <a:blip r:embed="rId4">
              <a:alphaModFix/>
            </a:blip>
            <a:stretch>
              <a:fillRect/>
            </a:stretch>
          </p:blipFill>
          <p:spPr>
            <a:xfrm>
              <a:off x="6258045" y="3792418"/>
              <a:ext cx="2133040" cy="1800000"/>
            </a:xfrm>
            <a:prstGeom prst="rect">
              <a:avLst/>
            </a:prstGeom>
          </p:spPr>
        </p:pic>
        <p:pic>
          <p:nvPicPr>
            <p:cNvPr id="7" name="Picture 6">
              <a:extLst>
                <a:ext uri="{FF2B5EF4-FFF2-40B4-BE49-F238E27FC236}">
                  <a16:creationId xmlns:a16="http://schemas.microsoft.com/office/drawing/2014/main" id="{030DDE53-8F70-2847-8781-6F1164605D8B}"/>
                </a:ext>
              </a:extLst>
            </p:cNvPr>
            <p:cNvPicPr>
              <a:picLocks noChangeAspect="1"/>
            </p:cNvPicPr>
            <p:nvPr/>
          </p:nvPicPr>
          <p:blipFill>
            <a:blip r:embed="rId5">
              <a:alphaModFix/>
            </a:blip>
            <a:stretch>
              <a:fillRect/>
            </a:stretch>
          </p:blipFill>
          <p:spPr>
            <a:xfrm>
              <a:off x="2592255" y="1487057"/>
              <a:ext cx="2183986" cy="1799331"/>
            </a:xfrm>
            <a:prstGeom prst="rect">
              <a:avLst/>
            </a:prstGeom>
          </p:spPr>
        </p:pic>
        <p:sp>
          <p:nvSpPr>
            <p:cNvPr id="8" name="Rectangle 7">
              <a:extLst>
                <a:ext uri="{FF2B5EF4-FFF2-40B4-BE49-F238E27FC236}">
                  <a16:creationId xmlns:a16="http://schemas.microsoft.com/office/drawing/2014/main" id="{5F1B55F5-F68D-8946-B351-3FAC9256E9B1}"/>
                </a:ext>
              </a:extLst>
            </p:cNvPr>
            <p:cNvSpPr/>
            <p:nvPr/>
          </p:nvSpPr>
          <p:spPr>
            <a:xfrm>
              <a:off x="3823849" y="1487057"/>
              <a:ext cx="1091993" cy="379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C1979097-DB90-9641-B418-3EE3B4CCC04E}"/>
                </a:ext>
              </a:extLst>
            </p:cNvPr>
            <p:cNvSpPr/>
            <p:nvPr/>
          </p:nvSpPr>
          <p:spPr>
            <a:xfrm>
              <a:off x="2966683" y="3878809"/>
              <a:ext cx="1091993" cy="379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AC1893E2-B14C-0F43-BC31-C30C33D364A4}"/>
                </a:ext>
              </a:extLst>
            </p:cNvPr>
            <p:cNvSpPr/>
            <p:nvPr/>
          </p:nvSpPr>
          <p:spPr>
            <a:xfrm>
              <a:off x="7485964" y="3820933"/>
              <a:ext cx="1091993" cy="379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5608CBC1-AC2A-DD48-8856-4E721375ABBD}"/>
                </a:ext>
              </a:extLst>
            </p:cNvPr>
            <p:cNvSpPr txBox="1"/>
            <p:nvPr/>
          </p:nvSpPr>
          <p:spPr>
            <a:xfrm>
              <a:off x="2676517" y="1242403"/>
              <a:ext cx="2099724" cy="276999"/>
            </a:xfrm>
            <a:prstGeom prst="rect">
              <a:avLst/>
            </a:prstGeom>
            <a:noFill/>
          </p:spPr>
          <p:txBody>
            <a:bodyPr wrap="square" rtlCol="0">
              <a:spAutoFit/>
            </a:bodyPr>
            <a:lstStyle/>
            <a:p>
              <a:r>
                <a:rPr lang="en-NL" sz="1200" b="1" dirty="0">
                  <a:latin typeface="Times New Roman" panose="02020603050405020304" pitchFamily="18" charset="0"/>
                  <a:cs typeface="Times New Roman" panose="02020603050405020304" pitchFamily="18" charset="0"/>
                </a:rPr>
                <a:t>A: Working memory task</a:t>
              </a:r>
            </a:p>
          </p:txBody>
        </p:sp>
        <p:sp>
          <p:nvSpPr>
            <p:cNvPr id="16" name="TextBox 15">
              <a:extLst>
                <a:ext uri="{FF2B5EF4-FFF2-40B4-BE49-F238E27FC236}">
                  <a16:creationId xmlns:a16="http://schemas.microsoft.com/office/drawing/2014/main" id="{EDB19FAE-CEDF-3048-A185-A6062DDDA174}"/>
                </a:ext>
              </a:extLst>
            </p:cNvPr>
            <p:cNvSpPr txBox="1"/>
            <p:nvPr/>
          </p:nvSpPr>
          <p:spPr>
            <a:xfrm>
              <a:off x="6368655" y="1242403"/>
              <a:ext cx="2209302" cy="276999"/>
            </a:xfrm>
            <a:prstGeom prst="rect">
              <a:avLst/>
            </a:prstGeom>
            <a:noFill/>
          </p:spPr>
          <p:txBody>
            <a:bodyPr wrap="square" rtlCol="0">
              <a:spAutoFit/>
            </a:bodyPr>
            <a:lstStyle/>
            <a:p>
              <a:r>
                <a:rPr lang="en-NL" sz="1200" b="1" dirty="0">
                  <a:latin typeface="Times New Roman" panose="02020603050405020304" pitchFamily="18" charset="0"/>
                  <a:cs typeface="Times New Roman" panose="02020603050405020304" pitchFamily="18" charset="0"/>
                </a:rPr>
                <a:t>B: Stop signal task</a:t>
              </a:r>
            </a:p>
          </p:txBody>
        </p:sp>
        <p:sp>
          <p:nvSpPr>
            <p:cNvPr id="17" name="TextBox 16">
              <a:extLst>
                <a:ext uri="{FF2B5EF4-FFF2-40B4-BE49-F238E27FC236}">
                  <a16:creationId xmlns:a16="http://schemas.microsoft.com/office/drawing/2014/main" id="{4D545CB8-8EBE-3847-8892-7196028066B4}"/>
                </a:ext>
              </a:extLst>
            </p:cNvPr>
            <p:cNvSpPr txBox="1"/>
            <p:nvPr/>
          </p:nvSpPr>
          <p:spPr>
            <a:xfrm>
              <a:off x="2676516" y="3607053"/>
              <a:ext cx="2319553" cy="287907"/>
            </a:xfrm>
            <a:prstGeom prst="rect">
              <a:avLst/>
            </a:prstGeom>
            <a:noFill/>
          </p:spPr>
          <p:txBody>
            <a:bodyPr wrap="square" rtlCol="0">
              <a:spAutoFit/>
            </a:bodyPr>
            <a:lstStyle/>
            <a:p>
              <a:r>
                <a:rPr lang="en-NL" sz="1200" b="1" dirty="0">
                  <a:latin typeface="Times New Roman" panose="02020603050405020304" pitchFamily="18" charset="0"/>
                  <a:cs typeface="Times New Roman" panose="02020603050405020304" pitchFamily="18" charset="0"/>
                </a:rPr>
                <a:t>C: Risk taking task</a:t>
              </a:r>
            </a:p>
          </p:txBody>
        </p:sp>
        <p:sp>
          <p:nvSpPr>
            <p:cNvPr id="18" name="TextBox 17">
              <a:extLst>
                <a:ext uri="{FF2B5EF4-FFF2-40B4-BE49-F238E27FC236}">
                  <a16:creationId xmlns:a16="http://schemas.microsoft.com/office/drawing/2014/main" id="{9F42B8D9-1A99-0240-A462-81E6CDC9EF83}"/>
                </a:ext>
              </a:extLst>
            </p:cNvPr>
            <p:cNvSpPr txBox="1"/>
            <p:nvPr/>
          </p:nvSpPr>
          <p:spPr>
            <a:xfrm>
              <a:off x="6368654" y="3607053"/>
              <a:ext cx="2319553" cy="276999"/>
            </a:xfrm>
            <a:prstGeom prst="rect">
              <a:avLst/>
            </a:prstGeom>
            <a:noFill/>
          </p:spPr>
          <p:txBody>
            <a:bodyPr wrap="square" rtlCol="0">
              <a:spAutoFit/>
            </a:bodyPr>
            <a:lstStyle/>
            <a:p>
              <a:r>
                <a:rPr lang="en-NL" sz="1200" b="1" dirty="0">
                  <a:latin typeface="Times New Roman" panose="02020603050405020304" pitchFamily="18" charset="0"/>
                  <a:cs typeface="Times New Roman" panose="02020603050405020304" pitchFamily="18" charset="0"/>
                </a:rPr>
                <a:t>D: Information sampling task</a:t>
              </a:r>
            </a:p>
          </p:txBody>
        </p:sp>
      </p:grpSp>
    </p:spTree>
    <p:extLst>
      <p:ext uri="{BB962C8B-B14F-4D97-AF65-F5344CB8AC3E}">
        <p14:creationId xmlns:p14="http://schemas.microsoft.com/office/powerpoint/2010/main" val="3749882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F115338-59F6-EF41-BDB1-C4B3BC01DEF3}"/>
              </a:ext>
            </a:extLst>
          </p:cNvPr>
          <p:cNvGrpSpPr/>
          <p:nvPr/>
        </p:nvGrpSpPr>
        <p:grpSpPr>
          <a:xfrm>
            <a:off x="670857" y="1587148"/>
            <a:ext cx="10835788" cy="1860464"/>
            <a:chOff x="670857" y="1587148"/>
            <a:chExt cx="10835788" cy="1860464"/>
          </a:xfrm>
        </p:grpSpPr>
        <p:pic>
          <p:nvPicPr>
            <p:cNvPr id="4" name="Picture 3">
              <a:extLst>
                <a:ext uri="{FF2B5EF4-FFF2-40B4-BE49-F238E27FC236}">
                  <a16:creationId xmlns:a16="http://schemas.microsoft.com/office/drawing/2014/main" id="{C2AF0299-0CA4-EF45-9523-CA36D83E7796}"/>
                </a:ext>
              </a:extLst>
            </p:cNvPr>
            <p:cNvPicPr>
              <a:picLocks noChangeAspect="1"/>
            </p:cNvPicPr>
            <p:nvPr/>
          </p:nvPicPr>
          <p:blipFill rotWithShape="1">
            <a:blip r:embed="rId2"/>
            <a:srcRect b="7169"/>
            <a:stretch/>
          </p:blipFill>
          <p:spPr>
            <a:xfrm>
              <a:off x="5744229" y="1776658"/>
              <a:ext cx="3098734" cy="1670954"/>
            </a:xfrm>
            <a:prstGeom prst="rect">
              <a:avLst/>
            </a:prstGeom>
          </p:spPr>
        </p:pic>
        <p:pic>
          <p:nvPicPr>
            <p:cNvPr id="5" name="Picture 4">
              <a:extLst>
                <a:ext uri="{FF2B5EF4-FFF2-40B4-BE49-F238E27FC236}">
                  <a16:creationId xmlns:a16="http://schemas.microsoft.com/office/drawing/2014/main" id="{6DF4C1A7-EBC9-FF41-B9CC-597E4F3CF224}"/>
                </a:ext>
              </a:extLst>
            </p:cNvPr>
            <p:cNvPicPr>
              <a:picLocks noChangeAspect="1"/>
            </p:cNvPicPr>
            <p:nvPr/>
          </p:nvPicPr>
          <p:blipFill>
            <a:blip r:embed="rId3">
              <a:alphaModFix/>
            </a:blip>
            <a:stretch>
              <a:fillRect/>
            </a:stretch>
          </p:blipFill>
          <p:spPr>
            <a:xfrm>
              <a:off x="3139580" y="1647612"/>
              <a:ext cx="2319912" cy="1800000"/>
            </a:xfrm>
            <a:prstGeom prst="rect">
              <a:avLst/>
            </a:prstGeom>
          </p:spPr>
        </p:pic>
        <p:pic>
          <p:nvPicPr>
            <p:cNvPr id="6" name="Picture 5">
              <a:extLst>
                <a:ext uri="{FF2B5EF4-FFF2-40B4-BE49-F238E27FC236}">
                  <a16:creationId xmlns:a16="http://schemas.microsoft.com/office/drawing/2014/main" id="{15BCF267-4FF5-7244-9476-F679A45928C8}"/>
                </a:ext>
              </a:extLst>
            </p:cNvPr>
            <p:cNvPicPr>
              <a:picLocks noChangeAspect="1"/>
            </p:cNvPicPr>
            <p:nvPr/>
          </p:nvPicPr>
          <p:blipFill>
            <a:blip r:embed="rId4">
              <a:alphaModFix/>
            </a:blip>
            <a:stretch>
              <a:fillRect/>
            </a:stretch>
          </p:blipFill>
          <p:spPr>
            <a:xfrm>
              <a:off x="9127700" y="1647612"/>
              <a:ext cx="2133040" cy="1800000"/>
            </a:xfrm>
            <a:prstGeom prst="rect">
              <a:avLst/>
            </a:prstGeom>
          </p:spPr>
        </p:pic>
        <p:pic>
          <p:nvPicPr>
            <p:cNvPr id="7" name="Picture 6">
              <a:extLst>
                <a:ext uri="{FF2B5EF4-FFF2-40B4-BE49-F238E27FC236}">
                  <a16:creationId xmlns:a16="http://schemas.microsoft.com/office/drawing/2014/main" id="{030DDE53-8F70-2847-8781-6F1164605D8B}"/>
                </a:ext>
              </a:extLst>
            </p:cNvPr>
            <p:cNvPicPr>
              <a:picLocks noChangeAspect="1"/>
            </p:cNvPicPr>
            <p:nvPr/>
          </p:nvPicPr>
          <p:blipFill>
            <a:blip r:embed="rId5">
              <a:alphaModFix/>
            </a:blip>
            <a:stretch>
              <a:fillRect/>
            </a:stretch>
          </p:blipFill>
          <p:spPr>
            <a:xfrm>
              <a:off x="670857" y="1648281"/>
              <a:ext cx="2183986" cy="1799331"/>
            </a:xfrm>
            <a:prstGeom prst="rect">
              <a:avLst/>
            </a:prstGeom>
          </p:spPr>
        </p:pic>
        <p:sp>
          <p:nvSpPr>
            <p:cNvPr id="11" name="Rectangle 10">
              <a:extLst>
                <a:ext uri="{FF2B5EF4-FFF2-40B4-BE49-F238E27FC236}">
                  <a16:creationId xmlns:a16="http://schemas.microsoft.com/office/drawing/2014/main" id="{DFF73A94-159A-174E-8D71-615BB0B41BDE}"/>
                </a:ext>
              </a:extLst>
            </p:cNvPr>
            <p:cNvSpPr/>
            <p:nvPr/>
          </p:nvSpPr>
          <p:spPr>
            <a:xfrm>
              <a:off x="10414652" y="1587148"/>
              <a:ext cx="1091993" cy="379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B0113AB2-A121-B149-8399-5A0179779347}"/>
                </a:ext>
              </a:extLst>
            </p:cNvPr>
            <p:cNvSpPr/>
            <p:nvPr/>
          </p:nvSpPr>
          <p:spPr>
            <a:xfrm>
              <a:off x="6049234" y="1768216"/>
              <a:ext cx="1091993" cy="379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D4387991-4DB6-0945-A0F0-CF9E39AB1C77}"/>
                </a:ext>
              </a:extLst>
            </p:cNvPr>
            <p:cNvSpPr/>
            <p:nvPr/>
          </p:nvSpPr>
          <p:spPr>
            <a:xfrm>
              <a:off x="4565340" y="1640407"/>
              <a:ext cx="1091993" cy="379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622380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Does reliability improve?</a:t>
            </a:r>
          </a:p>
        </p:txBody>
      </p:sp>
      <p:sp>
        <p:nvSpPr>
          <p:cNvPr id="8" name="TextBox 7">
            <a:extLst>
              <a:ext uri="{FF2B5EF4-FFF2-40B4-BE49-F238E27FC236}">
                <a16:creationId xmlns:a16="http://schemas.microsoft.com/office/drawing/2014/main" id="{73C6886B-6149-CB4C-8C99-3B2190A22A89}"/>
              </a:ext>
            </a:extLst>
          </p:cNvPr>
          <p:cNvSpPr txBox="1"/>
          <p:nvPr/>
        </p:nvSpPr>
        <p:spPr>
          <a:xfrm>
            <a:off x="825939" y="1635413"/>
            <a:ext cx="9661086" cy="1852815"/>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Reliability does improve with alternative method of modelling scores</a:t>
            </a:r>
          </a:p>
          <a:p>
            <a:pPr marL="457200" indent="-457200">
              <a:lnSpc>
                <a:spcPct val="200000"/>
              </a:lnSpc>
              <a:buFont typeface="+mj-lt"/>
              <a:buAutoNum type="arabicPeriod"/>
            </a:pPr>
            <a:r>
              <a:rPr lang="en-NL" sz="2000" dirty="0"/>
              <a:t>Is this improvement driven by reduction of systematic (session) variance or reduction of measurement error?</a:t>
            </a:r>
          </a:p>
        </p:txBody>
      </p:sp>
    </p:spTree>
    <p:extLst>
      <p:ext uri="{BB962C8B-B14F-4D97-AF65-F5344CB8AC3E}">
        <p14:creationId xmlns:p14="http://schemas.microsoft.com/office/powerpoint/2010/main" val="338729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What improves Reliability?</a:t>
            </a:r>
          </a:p>
        </p:txBody>
      </p:sp>
      <p:pic>
        <p:nvPicPr>
          <p:cNvPr id="8" name="Picture 7">
            <a:extLst>
              <a:ext uri="{FF2B5EF4-FFF2-40B4-BE49-F238E27FC236}">
                <a16:creationId xmlns:a16="http://schemas.microsoft.com/office/drawing/2014/main" id="{815F0D93-1A1F-A34A-9680-257E977E1791}"/>
              </a:ext>
            </a:extLst>
          </p:cNvPr>
          <p:cNvPicPr>
            <a:picLocks noChangeAspect="1"/>
          </p:cNvPicPr>
          <p:nvPr/>
        </p:nvPicPr>
        <p:blipFill>
          <a:blip r:embed="rId3"/>
          <a:srcRect/>
          <a:stretch/>
        </p:blipFill>
        <p:spPr>
          <a:xfrm>
            <a:off x="1100718" y="2444210"/>
            <a:ext cx="2013542" cy="3557367"/>
          </a:xfrm>
          <a:prstGeom prst="rect">
            <a:avLst/>
          </a:prstGeom>
        </p:spPr>
      </p:pic>
      <p:sp>
        <p:nvSpPr>
          <p:cNvPr id="9" name="TextBox 8">
            <a:extLst>
              <a:ext uri="{FF2B5EF4-FFF2-40B4-BE49-F238E27FC236}">
                <a16:creationId xmlns:a16="http://schemas.microsoft.com/office/drawing/2014/main" id="{0D4D35BB-222D-0146-8BE6-04901F343638}"/>
              </a:ext>
            </a:extLst>
          </p:cNvPr>
          <p:cNvSpPr txBox="1"/>
          <p:nvPr/>
        </p:nvSpPr>
        <p:spPr>
          <a:xfrm>
            <a:off x="1100719" y="6034468"/>
            <a:ext cx="1744500" cy="369332"/>
          </a:xfrm>
          <a:prstGeom prst="rect">
            <a:avLst/>
          </a:prstGeom>
          <a:noFill/>
        </p:spPr>
        <p:txBody>
          <a:bodyPr wrap="square" rtlCol="0">
            <a:spAutoFit/>
          </a:bodyPr>
          <a:lstStyle/>
          <a:p>
            <a:r>
              <a:rPr lang="en-NL" dirty="0"/>
              <a:t>Risk taking (win)</a:t>
            </a:r>
          </a:p>
        </p:txBody>
      </p:sp>
      <p:pic>
        <p:nvPicPr>
          <p:cNvPr id="12" name="Picture 11">
            <a:extLst>
              <a:ext uri="{FF2B5EF4-FFF2-40B4-BE49-F238E27FC236}">
                <a16:creationId xmlns:a16="http://schemas.microsoft.com/office/drawing/2014/main" id="{5F569AEB-4BCF-0447-9A8C-7B5BB16A9244}"/>
              </a:ext>
            </a:extLst>
          </p:cNvPr>
          <p:cNvPicPr>
            <a:picLocks noChangeAspect="1"/>
          </p:cNvPicPr>
          <p:nvPr/>
        </p:nvPicPr>
        <p:blipFill>
          <a:blip r:embed="rId4"/>
          <a:srcRect/>
          <a:stretch/>
        </p:blipFill>
        <p:spPr>
          <a:xfrm>
            <a:off x="3946845" y="2194561"/>
            <a:ext cx="7915737" cy="4209240"/>
          </a:xfrm>
          <a:prstGeom prst="rect">
            <a:avLst/>
          </a:prstGeom>
        </p:spPr>
      </p:pic>
    </p:spTree>
    <p:extLst>
      <p:ext uri="{BB962C8B-B14F-4D97-AF65-F5344CB8AC3E}">
        <p14:creationId xmlns:p14="http://schemas.microsoft.com/office/powerpoint/2010/main" val="51230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What improves Reliability?</a:t>
            </a:r>
          </a:p>
        </p:txBody>
      </p:sp>
      <p:pic>
        <p:nvPicPr>
          <p:cNvPr id="8" name="Picture 7">
            <a:extLst>
              <a:ext uri="{FF2B5EF4-FFF2-40B4-BE49-F238E27FC236}">
                <a16:creationId xmlns:a16="http://schemas.microsoft.com/office/drawing/2014/main" id="{815F0D93-1A1F-A34A-9680-257E977E1791}"/>
              </a:ext>
            </a:extLst>
          </p:cNvPr>
          <p:cNvPicPr>
            <a:picLocks noChangeAspect="1"/>
          </p:cNvPicPr>
          <p:nvPr/>
        </p:nvPicPr>
        <p:blipFill>
          <a:blip r:embed="rId3"/>
          <a:srcRect/>
          <a:stretch/>
        </p:blipFill>
        <p:spPr>
          <a:xfrm>
            <a:off x="1100718" y="2444210"/>
            <a:ext cx="2013542" cy="3557367"/>
          </a:xfrm>
          <a:prstGeom prst="rect">
            <a:avLst/>
          </a:prstGeom>
        </p:spPr>
      </p:pic>
      <p:sp>
        <p:nvSpPr>
          <p:cNvPr id="9" name="TextBox 8">
            <a:extLst>
              <a:ext uri="{FF2B5EF4-FFF2-40B4-BE49-F238E27FC236}">
                <a16:creationId xmlns:a16="http://schemas.microsoft.com/office/drawing/2014/main" id="{0D4D35BB-222D-0146-8BE6-04901F343638}"/>
              </a:ext>
            </a:extLst>
          </p:cNvPr>
          <p:cNvSpPr txBox="1"/>
          <p:nvPr/>
        </p:nvSpPr>
        <p:spPr>
          <a:xfrm>
            <a:off x="1100719" y="6034468"/>
            <a:ext cx="1744500" cy="369332"/>
          </a:xfrm>
          <a:prstGeom prst="rect">
            <a:avLst/>
          </a:prstGeom>
          <a:noFill/>
        </p:spPr>
        <p:txBody>
          <a:bodyPr wrap="square" rtlCol="0">
            <a:spAutoFit/>
          </a:bodyPr>
          <a:lstStyle/>
          <a:p>
            <a:r>
              <a:rPr lang="en-NL" dirty="0"/>
              <a:t>Risk taking (loss)</a:t>
            </a:r>
          </a:p>
        </p:txBody>
      </p:sp>
      <p:pic>
        <p:nvPicPr>
          <p:cNvPr id="12" name="Picture 11">
            <a:extLst>
              <a:ext uri="{FF2B5EF4-FFF2-40B4-BE49-F238E27FC236}">
                <a16:creationId xmlns:a16="http://schemas.microsoft.com/office/drawing/2014/main" id="{5F569AEB-4BCF-0447-9A8C-7B5BB16A9244}"/>
              </a:ext>
            </a:extLst>
          </p:cNvPr>
          <p:cNvPicPr>
            <a:picLocks noChangeAspect="1"/>
          </p:cNvPicPr>
          <p:nvPr/>
        </p:nvPicPr>
        <p:blipFill>
          <a:blip r:embed="rId4"/>
          <a:srcRect/>
          <a:stretch/>
        </p:blipFill>
        <p:spPr>
          <a:xfrm>
            <a:off x="3946845" y="2244039"/>
            <a:ext cx="7915737" cy="4110283"/>
          </a:xfrm>
          <a:prstGeom prst="rect">
            <a:avLst/>
          </a:prstGeom>
        </p:spPr>
      </p:pic>
    </p:spTree>
    <p:extLst>
      <p:ext uri="{BB962C8B-B14F-4D97-AF65-F5344CB8AC3E}">
        <p14:creationId xmlns:p14="http://schemas.microsoft.com/office/powerpoint/2010/main" val="134558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What improves Reliability?</a:t>
            </a:r>
          </a:p>
        </p:txBody>
      </p:sp>
      <p:pic>
        <p:nvPicPr>
          <p:cNvPr id="8" name="Picture 7">
            <a:extLst>
              <a:ext uri="{FF2B5EF4-FFF2-40B4-BE49-F238E27FC236}">
                <a16:creationId xmlns:a16="http://schemas.microsoft.com/office/drawing/2014/main" id="{815F0D93-1A1F-A34A-9680-257E977E1791}"/>
              </a:ext>
            </a:extLst>
          </p:cNvPr>
          <p:cNvPicPr>
            <a:picLocks noChangeAspect="1"/>
          </p:cNvPicPr>
          <p:nvPr/>
        </p:nvPicPr>
        <p:blipFill>
          <a:blip r:embed="rId3"/>
          <a:srcRect/>
          <a:stretch/>
        </p:blipFill>
        <p:spPr>
          <a:xfrm>
            <a:off x="1100718" y="2444210"/>
            <a:ext cx="2013542" cy="3557367"/>
          </a:xfrm>
          <a:prstGeom prst="rect">
            <a:avLst/>
          </a:prstGeom>
        </p:spPr>
      </p:pic>
      <p:sp>
        <p:nvSpPr>
          <p:cNvPr id="9" name="TextBox 8">
            <a:extLst>
              <a:ext uri="{FF2B5EF4-FFF2-40B4-BE49-F238E27FC236}">
                <a16:creationId xmlns:a16="http://schemas.microsoft.com/office/drawing/2014/main" id="{0D4D35BB-222D-0146-8BE6-04901F343638}"/>
              </a:ext>
            </a:extLst>
          </p:cNvPr>
          <p:cNvSpPr txBox="1"/>
          <p:nvPr/>
        </p:nvSpPr>
        <p:spPr>
          <a:xfrm>
            <a:off x="1100718" y="6034468"/>
            <a:ext cx="2013541" cy="369332"/>
          </a:xfrm>
          <a:prstGeom prst="rect">
            <a:avLst/>
          </a:prstGeom>
          <a:noFill/>
        </p:spPr>
        <p:txBody>
          <a:bodyPr wrap="square" rtlCol="0">
            <a:spAutoFit/>
          </a:bodyPr>
          <a:lstStyle/>
          <a:p>
            <a:r>
              <a:rPr lang="en-NL" dirty="0"/>
              <a:t>Risk taking (mixed)</a:t>
            </a:r>
          </a:p>
        </p:txBody>
      </p:sp>
      <p:pic>
        <p:nvPicPr>
          <p:cNvPr id="12" name="Picture 11">
            <a:extLst>
              <a:ext uri="{FF2B5EF4-FFF2-40B4-BE49-F238E27FC236}">
                <a16:creationId xmlns:a16="http://schemas.microsoft.com/office/drawing/2014/main" id="{5F569AEB-4BCF-0447-9A8C-7B5BB16A9244}"/>
              </a:ext>
            </a:extLst>
          </p:cNvPr>
          <p:cNvPicPr>
            <a:picLocks noChangeAspect="1"/>
          </p:cNvPicPr>
          <p:nvPr/>
        </p:nvPicPr>
        <p:blipFill>
          <a:blip r:embed="rId4"/>
          <a:srcRect/>
          <a:stretch/>
        </p:blipFill>
        <p:spPr>
          <a:xfrm>
            <a:off x="3946845" y="2246222"/>
            <a:ext cx="7915737" cy="4105918"/>
          </a:xfrm>
          <a:prstGeom prst="rect">
            <a:avLst/>
          </a:prstGeom>
        </p:spPr>
      </p:pic>
    </p:spTree>
    <p:extLst>
      <p:ext uri="{BB962C8B-B14F-4D97-AF65-F5344CB8AC3E}">
        <p14:creationId xmlns:p14="http://schemas.microsoft.com/office/powerpoint/2010/main" val="416607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B96514-1189-2449-8207-BD0638E3DC64}"/>
              </a:ext>
            </a:extLst>
          </p:cNvPr>
          <p:cNvPicPr>
            <a:picLocks noChangeAspect="1"/>
          </p:cNvPicPr>
          <p:nvPr/>
        </p:nvPicPr>
        <p:blipFill>
          <a:blip r:embed="rId3"/>
          <a:stretch>
            <a:fillRect/>
          </a:stretch>
        </p:blipFill>
        <p:spPr>
          <a:xfrm>
            <a:off x="1100718" y="2444210"/>
            <a:ext cx="1994194" cy="3557366"/>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What improves Reliability?</a:t>
            </a:r>
          </a:p>
        </p:txBody>
      </p:sp>
      <p:sp>
        <p:nvSpPr>
          <p:cNvPr id="13" name="TextBox 12">
            <a:extLst>
              <a:ext uri="{FF2B5EF4-FFF2-40B4-BE49-F238E27FC236}">
                <a16:creationId xmlns:a16="http://schemas.microsoft.com/office/drawing/2014/main" id="{A23476C7-7D4F-B443-91B9-074B4DAD6EDD}"/>
              </a:ext>
            </a:extLst>
          </p:cNvPr>
          <p:cNvSpPr txBox="1"/>
          <p:nvPr/>
        </p:nvSpPr>
        <p:spPr>
          <a:xfrm>
            <a:off x="1574743" y="6034468"/>
            <a:ext cx="1270475" cy="369332"/>
          </a:xfrm>
          <a:prstGeom prst="rect">
            <a:avLst/>
          </a:prstGeom>
          <a:noFill/>
        </p:spPr>
        <p:txBody>
          <a:bodyPr wrap="square" rtlCol="0">
            <a:spAutoFit/>
          </a:bodyPr>
          <a:lstStyle/>
          <a:p>
            <a:r>
              <a:rPr lang="en-NL" dirty="0"/>
              <a:t>Inhibition</a:t>
            </a:r>
          </a:p>
        </p:txBody>
      </p:sp>
      <p:pic>
        <p:nvPicPr>
          <p:cNvPr id="3" name="Picture 2">
            <a:extLst>
              <a:ext uri="{FF2B5EF4-FFF2-40B4-BE49-F238E27FC236}">
                <a16:creationId xmlns:a16="http://schemas.microsoft.com/office/drawing/2014/main" id="{5676F8C5-68A3-EE42-8327-4E7369E516CC}"/>
              </a:ext>
            </a:extLst>
          </p:cNvPr>
          <p:cNvPicPr>
            <a:picLocks noChangeAspect="1"/>
          </p:cNvPicPr>
          <p:nvPr/>
        </p:nvPicPr>
        <p:blipFill>
          <a:blip r:embed="rId4"/>
          <a:srcRect/>
          <a:stretch/>
        </p:blipFill>
        <p:spPr>
          <a:xfrm>
            <a:off x="3913878" y="2194561"/>
            <a:ext cx="7981672" cy="4209240"/>
          </a:xfrm>
          <a:prstGeom prst="rect">
            <a:avLst/>
          </a:prstGeom>
        </p:spPr>
      </p:pic>
    </p:spTree>
    <p:extLst>
      <p:ext uri="{BB962C8B-B14F-4D97-AF65-F5344CB8AC3E}">
        <p14:creationId xmlns:p14="http://schemas.microsoft.com/office/powerpoint/2010/main" val="271149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What improves Reliability?</a:t>
            </a:r>
          </a:p>
        </p:txBody>
      </p:sp>
      <p:pic>
        <p:nvPicPr>
          <p:cNvPr id="8" name="Picture 7">
            <a:extLst>
              <a:ext uri="{FF2B5EF4-FFF2-40B4-BE49-F238E27FC236}">
                <a16:creationId xmlns:a16="http://schemas.microsoft.com/office/drawing/2014/main" id="{815F0D93-1A1F-A34A-9680-257E977E1791}"/>
              </a:ext>
            </a:extLst>
          </p:cNvPr>
          <p:cNvPicPr>
            <a:picLocks noChangeAspect="1"/>
          </p:cNvPicPr>
          <p:nvPr/>
        </p:nvPicPr>
        <p:blipFill>
          <a:blip r:embed="rId3"/>
          <a:srcRect/>
          <a:stretch/>
        </p:blipFill>
        <p:spPr>
          <a:xfrm>
            <a:off x="1100718" y="2444210"/>
            <a:ext cx="2013542" cy="3557367"/>
          </a:xfrm>
          <a:prstGeom prst="rect">
            <a:avLst/>
          </a:prstGeom>
        </p:spPr>
      </p:pic>
      <p:pic>
        <p:nvPicPr>
          <p:cNvPr id="11" name="Picture 10">
            <a:extLst>
              <a:ext uri="{FF2B5EF4-FFF2-40B4-BE49-F238E27FC236}">
                <a16:creationId xmlns:a16="http://schemas.microsoft.com/office/drawing/2014/main" id="{FA164563-4DD0-E544-B271-91F4F411F993}"/>
              </a:ext>
            </a:extLst>
          </p:cNvPr>
          <p:cNvPicPr>
            <a:picLocks noChangeAspect="1"/>
          </p:cNvPicPr>
          <p:nvPr/>
        </p:nvPicPr>
        <p:blipFill>
          <a:blip r:embed="rId4"/>
          <a:stretch>
            <a:fillRect/>
          </a:stretch>
        </p:blipFill>
        <p:spPr>
          <a:xfrm>
            <a:off x="1100717" y="2444210"/>
            <a:ext cx="1994193" cy="3565198"/>
          </a:xfrm>
          <a:prstGeom prst="rect">
            <a:avLst/>
          </a:prstGeom>
        </p:spPr>
      </p:pic>
      <p:sp>
        <p:nvSpPr>
          <p:cNvPr id="12" name="TextBox 11">
            <a:extLst>
              <a:ext uri="{FF2B5EF4-FFF2-40B4-BE49-F238E27FC236}">
                <a16:creationId xmlns:a16="http://schemas.microsoft.com/office/drawing/2014/main" id="{ADCB242A-5399-9F46-9B85-B1B9F4ADC362}"/>
              </a:ext>
            </a:extLst>
          </p:cNvPr>
          <p:cNvSpPr txBox="1"/>
          <p:nvPr/>
        </p:nvSpPr>
        <p:spPr>
          <a:xfrm>
            <a:off x="1047638" y="6017043"/>
            <a:ext cx="2734483" cy="369332"/>
          </a:xfrm>
          <a:prstGeom prst="rect">
            <a:avLst/>
          </a:prstGeom>
          <a:noFill/>
        </p:spPr>
        <p:txBody>
          <a:bodyPr wrap="square" rtlCol="0">
            <a:spAutoFit/>
          </a:bodyPr>
          <a:lstStyle/>
          <a:p>
            <a:r>
              <a:rPr lang="en-NL" dirty="0"/>
              <a:t>Information Sampling</a:t>
            </a:r>
          </a:p>
        </p:txBody>
      </p:sp>
      <p:pic>
        <p:nvPicPr>
          <p:cNvPr id="7" name="Picture 6">
            <a:extLst>
              <a:ext uri="{FF2B5EF4-FFF2-40B4-BE49-F238E27FC236}">
                <a16:creationId xmlns:a16="http://schemas.microsoft.com/office/drawing/2014/main" id="{74463DCF-DE2A-D840-BB09-1D32EE9BA79B}"/>
              </a:ext>
            </a:extLst>
          </p:cNvPr>
          <p:cNvPicPr>
            <a:picLocks noChangeAspect="1"/>
          </p:cNvPicPr>
          <p:nvPr/>
        </p:nvPicPr>
        <p:blipFill>
          <a:blip r:embed="rId5"/>
          <a:stretch>
            <a:fillRect/>
          </a:stretch>
        </p:blipFill>
        <p:spPr>
          <a:xfrm>
            <a:off x="3852829" y="2194561"/>
            <a:ext cx="8103771" cy="4209240"/>
          </a:xfrm>
          <a:prstGeom prst="rect">
            <a:avLst/>
          </a:prstGeom>
        </p:spPr>
      </p:pic>
    </p:spTree>
    <p:extLst>
      <p:ext uri="{BB962C8B-B14F-4D97-AF65-F5344CB8AC3E}">
        <p14:creationId xmlns:p14="http://schemas.microsoft.com/office/powerpoint/2010/main" val="164700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B96514-1189-2449-8207-BD0638E3DC64}"/>
              </a:ext>
            </a:extLst>
          </p:cNvPr>
          <p:cNvPicPr>
            <a:picLocks noChangeAspect="1"/>
          </p:cNvPicPr>
          <p:nvPr/>
        </p:nvPicPr>
        <p:blipFill>
          <a:blip r:embed="rId3"/>
          <a:stretch>
            <a:fillRect/>
          </a:stretch>
        </p:blipFill>
        <p:spPr>
          <a:xfrm>
            <a:off x="1100718" y="2444210"/>
            <a:ext cx="1994194" cy="3557366"/>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What improves Reliability?</a:t>
            </a:r>
          </a:p>
        </p:txBody>
      </p:sp>
      <p:pic>
        <p:nvPicPr>
          <p:cNvPr id="7" name="Picture 6">
            <a:extLst>
              <a:ext uri="{FF2B5EF4-FFF2-40B4-BE49-F238E27FC236}">
                <a16:creationId xmlns:a16="http://schemas.microsoft.com/office/drawing/2014/main" id="{79F65264-85F2-E04E-A328-F9C836391AC3}"/>
              </a:ext>
            </a:extLst>
          </p:cNvPr>
          <p:cNvPicPr>
            <a:picLocks noChangeAspect="1"/>
          </p:cNvPicPr>
          <p:nvPr/>
        </p:nvPicPr>
        <p:blipFill>
          <a:blip r:embed="rId4"/>
          <a:stretch>
            <a:fillRect/>
          </a:stretch>
        </p:blipFill>
        <p:spPr>
          <a:xfrm>
            <a:off x="1100717" y="2444210"/>
            <a:ext cx="1994193" cy="3565198"/>
          </a:xfrm>
          <a:prstGeom prst="rect">
            <a:avLst/>
          </a:prstGeom>
        </p:spPr>
      </p:pic>
      <p:pic>
        <p:nvPicPr>
          <p:cNvPr id="14" name="Picture 13">
            <a:extLst>
              <a:ext uri="{FF2B5EF4-FFF2-40B4-BE49-F238E27FC236}">
                <a16:creationId xmlns:a16="http://schemas.microsoft.com/office/drawing/2014/main" id="{0A3BE3CD-FFAE-0249-AA10-E87A9C0D7E1F}"/>
              </a:ext>
            </a:extLst>
          </p:cNvPr>
          <p:cNvPicPr>
            <a:picLocks noChangeAspect="1"/>
          </p:cNvPicPr>
          <p:nvPr/>
        </p:nvPicPr>
        <p:blipFill>
          <a:blip r:embed="rId5"/>
          <a:stretch>
            <a:fillRect/>
          </a:stretch>
        </p:blipFill>
        <p:spPr>
          <a:xfrm>
            <a:off x="1100714" y="2444209"/>
            <a:ext cx="1998149" cy="3557365"/>
          </a:xfrm>
          <a:prstGeom prst="rect">
            <a:avLst/>
          </a:prstGeom>
        </p:spPr>
      </p:pic>
      <p:sp>
        <p:nvSpPr>
          <p:cNvPr id="15" name="TextBox 14">
            <a:extLst>
              <a:ext uri="{FF2B5EF4-FFF2-40B4-BE49-F238E27FC236}">
                <a16:creationId xmlns:a16="http://schemas.microsoft.com/office/drawing/2014/main" id="{DCFD7C63-0123-C34E-863F-831CF4DF1A1A}"/>
              </a:ext>
            </a:extLst>
          </p:cNvPr>
          <p:cNvSpPr txBox="1"/>
          <p:nvPr/>
        </p:nvSpPr>
        <p:spPr>
          <a:xfrm>
            <a:off x="1100715" y="6054584"/>
            <a:ext cx="2319142" cy="646331"/>
          </a:xfrm>
          <a:prstGeom prst="rect">
            <a:avLst/>
          </a:prstGeom>
          <a:noFill/>
        </p:spPr>
        <p:txBody>
          <a:bodyPr wrap="square" rtlCol="0">
            <a:spAutoFit/>
          </a:bodyPr>
          <a:lstStyle/>
          <a:p>
            <a:r>
              <a:rPr lang="en-NL" dirty="0"/>
              <a:t>Working memory</a:t>
            </a:r>
          </a:p>
          <a:p>
            <a:r>
              <a:rPr lang="en-NL" dirty="0"/>
              <a:t>No distractor 1</a:t>
            </a:r>
          </a:p>
        </p:txBody>
      </p:sp>
      <p:pic>
        <p:nvPicPr>
          <p:cNvPr id="8" name="Picture 7">
            <a:extLst>
              <a:ext uri="{FF2B5EF4-FFF2-40B4-BE49-F238E27FC236}">
                <a16:creationId xmlns:a16="http://schemas.microsoft.com/office/drawing/2014/main" id="{BA932FA0-7568-4E4D-BDA3-9CB3EE1EE959}"/>
              </a:ext>
            </a:extLst>
          </p:cNvPr>
          <p:cNvPicPr>
            <a:picLocks noChangeAspect="1"/>
          </p:cNvPicPr>
          <p:nvPr/>
        </p:nvPicPr>
        <p:blipFill>
          <a:blip r:embed="rId6"/>
          <a:srcRect/>
          <a:stretch/>
        </p:blipFill>
        <p:spPr>
          <a:xfrm>
            <a:off x="4227908" y="2194561"/>
            <a:ext cx="7353612" cy="4209240"/>
          </a:xfrm>
          <a:prstGeom prst="rect">
            <a:avLst/>
          </a:prstGeom>
        </p:spPr>
      </p:pic>
    </p:spTree>
    <p:extLst>
      <p:ext uri="{BB962C8B-B14F-4D97-AF65-F5344CB8AC3E}">
        <p14:creationId xmlns:p14="http://schemas.microsoft.com/office/powerpoint/2010/main" val="131872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B96514-1189-2449-8207-BD0638E3DC64}"/>
              </a:ext>
            </a:extLst>
          </p:cNvPr>
          <p:cNvPicPr>
            <a:picLocks noChangeAspect="1"/>
          </p:cNvPicPr>
          <p:nvPr/>
        </p:nvPicPr>
        <p:blipFill>
          <a:blip r:embed="rId3"/>
          <a:stretch>
            <a:fillRect/>
          </a:stretch>
        </p:blipFill>
        <p:spPr>
          <a:xfrm>
            <a:off x="1100718" y="2444210"/>
            <a:ext cx="1994194" cy="3557366"/>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What improves Reliability?</a:t>
            </a:r>
          </a:p>
        </p:txBody>
      </p:sp>
      <p:pic>
        <p:nvPicPr>
          <p:cNvPr id="7" name="Picture 6">
            <a:extLst>
              <a:ext uri="{FF2B5EF4-FFF2-40B4-BE49-F238E27FC236}">
                <a16:creationId xmlns:a16="http://schemas.microsoft.com/office/drawing/2014/main" id="{79F65264-85F2-E04E-A328-F9C836391AC3}"/>
              </a:ext>
            </a:extLst>
          </p:cNvPr>
          <p:cNvPicPr>
            <a:picLocks noChangeAspect="1"/>
          </p:cNvPicPr>
          <p:nvPr/>
        </p:nvPicPr>
        <p:blipFill>
          <a:blip r:embed="rId4"/>
          <a:stretch>
            <a:fillRect/>
          </a:stretch>
        </p:blipFill>
        <p:spPr>
          <a:xfrm>
            <a:off x="1100717" y="2444210"/>
            <a:ext cx="1994193" cy="3565198"/>
          </a:xfrm>
          <a:prstGeom prst="rect">
            <a:avLst/>
          </a:prstGeom>
        </p:spPr>
      </p:pic>
      <p:pic>
        <p:nvPicPr>
          <p:cNvPr id="14" name="Picture 13">
            <a:extLst>
              <a:ext uri="{FF2B5EF4-FFF2-40B4-BE49-F238E27FC236}">
                <a16:creationId xmlns:a16="http://schemas.microsoft.com/office/drawing/2014/main" id="{0A3BE3CD-FFAE-0249-AA10-E87A9C0D7E1F}"/>
              </a:ext>
            </a:extLst>
          </p:cNvPr>
          <p:cNvPicPr>
            <a:picLocks noChangeAspect="1"/>
          </p:cNvPicPr>
          <p:nvPr/>
        </p:nvPicPr>
        <p:blipFill>
          <a:blip r:embed="rId5"/>
          <a:stretch>
            <a:fillRect/>
          </a:stretch>
        </p:blipFill>
        <p:spPr>
          <a:xfrm>
            <a:off x="1100714" y="2444209"/>
            <a:ext cx="1998149" cy="3557365"/>
          </a:xfrm>
          <a:prstGeom prst="rect">
            <a:avLst/>
          </a:prstGeom>
        </p:spPr>
      </p:pic>
      <p:sp>
        <p:nvSpPr>
          <p:cNvPr id="15" name="TextBox 14">
            <a:extLst>
              <a:ext uri="{FF2B5EF4-FFF2-40B4-BE49-F238E27FC236}">
                <a16:creationId xmlns:a16="http://schemas.microsoft.com/office/drawing/2014/main" id="{DCFD7C63-0123-C34E-863F-831CF4DF1A1A}"/>
              </a:ext>
            </a:extLst>
          </p:cNvPr>
          <p:cNvSpPr txBox="1"/>
          <p:nvPr/>
        </p:nvSpPr>
        <p:spPr>
          <a:xfrm>
            <a:off x="1100715" y="6054584"/>
            <a:ext cx="2319142" cy="646331"/>
          </a:xfrm>
          <a:prstGeom prst="rect">
            <a:avLst/>
          </a:prstGeom>
          <a:noFill/>
        </p:spPr>
        <p:txBody>
          <a:bodyPr wrap="square" rtlCol="0">
            <a:spAutoFit/>
          </a:bodyPr>
          <a:lstStyle/>
          <a:p>
            <a:r>
              <a:rPr lang="en-NL" dirty="0"/>
              <a:t>Working memory</a:t>
            </a:r>
          </a:p>
          <a:p>
            <a:r>
              <a:rPr lang="en-NL" dirty="0"/>
              <a:t>No distractor 2</a:t>
            </a:r>
          </a:p>
        </p:txBody>
      </p:sp>
      <p:pic>
        <p:nvPicPr>
          <p:cNvPr id="8" name="Picture 7">
            <a:extLst>
              <a:ext uri="{FF2B5EF4-FFF2-40B4-BE49-F238E27FC236}">
                <a16:creationId xmlns:a16="http://schemas.microsoft.com/office/drawing/2014/main" id="{BA932FA0-7568-4E4D-BDA3-9CB3EE1EE959}"/>
              </a:ext>
            </a:extLst>
          </p:cNvPr>
          <p:cNvPicPr>
            <a:picLocks noChangeAspect="1"/>
          </p:cNvPicPr>
          <p:nvPr/>
        </p:nvPicPr>
        <p:blipFill>
          <a:blip r:embed="rId6"/>
          <a:srcRect/>
          <a:stretch/>
        </p:blipFill>
        <p:spPr>
          <a:xfrm>
            <a:off x="4227908" y="2200317"/>
            <a:ext cx="7353612" cy="4197728"/>
          </a:xfrm>
          <a:prstGeom prst="rect">
            <a:avLst/>
          </a:prstGeom>
        </p:spPr>
      </p:pic>
    </p:spTree>
    <p:extLst>
      <p:ext uri="{BB962C8B-B14F-4D97-AF65-F5344CB8AC3E}">
        <p14:creationId xmlns:p14="http://schemas.microsoft.com/office/powerpoint/2010/main" val="380850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F9AEB-C2D6-C645-81FF-86892EA8441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9173" b="99082" l="35683" r="62764">
                        <a14:foregroundMark x1="44284" y1="77784" x2="44284" y2="77784"/>
                        <a14:foregroundMark x1="51443" y1="72101" x2="51443" y2="72101"/>
                        <a14:foregroundMark x1="47392" y1="81745" x2="47392" y2="81745"/>
                        <a14:foregroundMark x1="46393" y1="89150" x2="46393" y2="89150"/>
                        <a14:foregroundMark x1="39012" y1="83467" x2="39012" y2="83467"/>
                        <a14:foregroundMark x1="39345" y1="86452" x2="39345" y2="86452"/>
                        <a14:foregroundMark x1="50610" y1="97417" x2="50610" y2="97417"/>
                        <a14:foregroundMark x1="56770" y1="98278" x2="56770" y2="98278"/>
                        <a14:foregroundMark x1="50111" y1="99082" x2="50111" y2="99082"/>
                        <a14:foregroundMark x1="52442" y1="69173" x2="52442" y2="69173"/>
                      </a14:backgroundRemoval>
                    </a14:imgEffect>
                  </a14:imgLayer>
                </a14:imgProps>
              </a:ext>
            </a:extLst>
          </a:blip>
          <a:srcRect l="32337" t="66913" r="33769"/>
          <a:stretch/>
        </p:blipFill>
        <p:spPr>
          <a:xfrm>
            <a:off x="4842933" y="4626003"/>
            <a:ext cx="2404534" cy="2269067"/>
          </a:xfrm>
          <a:prstGeom prst="rect">
            <a:avLst/>
          </a:prstGeom>
        </p:spPr>
      </p:pic>
      <p:sp>
        <p:nvSpPr>
          <p:cNvPr id="2" name="TextBox 1">
            <a:extLst>
              <a:ext uri="{FF2B5EF4-FFF2-40B4-BE49-F238E27FC236}">
                <a16:creationId xmlns:a16="http://schemas.microsoft.com/office/drawing/2014/main" id="{A34FB649-26B2-2740-9153-D50509F7C292}"/>
              </a:ext>
            </a:extLst>
          </p:cNvPr>
          <p:cNvSpPr txBox="1"/>
          <p:nvPr/>
        </p:nvSpPr>
        <p:spPr>
          <a:xfrm>
            <a:off x="1730326" y="6006906"/>
            <a:ext cx="4051495" cy="646331"/>
          </a:xfrm>
          <a:prstGeom prst="rect">
            <a:avLst/>
          </a:prstGeom>
          <a:noFill/>
        </p:spPr>
        <p:txBody>
          <a:bodyPr wrap="square" rtlCol="0">
            <a:spAutoFit/>
          </a:bodyPr>
          <a:lstStyle/>
          <a:p>
            <a:r>
              <a:rPr lang="en-NL" dirty="0"/>
              <a:t>Of all drugs, alcohol and tobacco have strongest negative impact on health.</a:t>
            </a:r>
          </a:p>
        </p:txBody>
      </p:sp>
      <p:sp>
        <p:nvSpPr>
          <p:cNvPr id="5" name="TextBox 4">
            <a:extLst>
              <a:ext uri="{FF2B5EF4-FFF2-40B4-BE49-F238E27FC236}">
                <a16:creationId xmlns:a16="http://schemas.microsoft.com/office/drawing/2014/main" id="{FD386BC8-D370-7C49-80A9-16C0418D7AF0}"/>
              </a:ext>
            </a:extLst>
          </p:cNvPr>
          <p:cNvSpPr txBox="1"/>
          <p:nvPr/>
        </p:nvSpPr>
        <p:spPr>
          <a:xfrm>
            <a:off x="6609471" y="4696265"/>
            <a:ext cx="4842933" cy="646331"/>
          </a:xfrm>
          <a:prstGeom prst="rect">
            <a:avLst/>
          </a:prstGeom>
          <a:noFill/>
        </p:spPr>
        <p:txBody>
          <a:bodyPr wrap="square" rtlCol="0">
            <a:spAutoFit/>
          </a:bodyPr>
          <a:lstStyle/>
          <a:p>
            <a:r>
              <a:rPr lang="en-NL"/>
              <a:t>19% of people suffering from addiction regain behavioral control over drug intake.</a:t>
            </a:r>
          </a:p>
        </p:txBody>
      </p:sp>
      <p:sp>
        <p:nvSpPr>
          <p:cNvPr id="8" name="TextBox 7">
            <a:extLst>
              <a:ext uri="{FF2B5EF4-FFF2-40B4-BE49-F238E27FC236}">
                <a16:creationId xmlns:a16="http://schemas.microsoft.com/office/drawing/2014/main" id="{CF101298-D9C8-1C4F-8CFE-1612BC043785}"/>
              </a:ext>
            </a:extLst>
          </p:cNvPr>
          <p:cNvSpPr txBox="1"/>
          <p:nvPr/>
        </p:nvSpPr>
        <p:spPr>
          <a:xfrm>
            <a:off x="1784350" y="4538537"/>
            <a:ext cx="4842933" cy="1200329"/>
          </a:xfrm>
          <a:prstGeom prst="rect">
            <a:avLst/>
          </a:prstGeom>
          <a:noFill/>
        </p:spPr>
        <p:txBody>
          <a:bodyPr wrap="square" rtlCol="0">
            <a:spAutoFit/>
          </a:bodyPr>
          <a:lstStyle/>
          <a:p>
            <a:r>
              <a:rPr lang="en-NL" sz="3600" b="1"/>
              <a:t>How do people lose control?</a:t>
            </a:r>
          </a:p>
        </p:txBody>
      </p:sp>
      <p:sp>
        <p:nvSpPr>
          <p:cNvPr id="11" name="TextBox 10">
            <a:extLst>
              <a:ext uri="{FF2B5EF4-FFF2-40B4-BE49-F238E27FC236}">
                <a16:creationId xmlns:a16="http://schemas.microsoft.com/office/drawing/2014/main" id="{C40B0CB9-D2F7-0448-B1C9-749E57EB4EF2}"/>
              </a:ext>
            </a:extLst>
          </p:cNvPr>
          <p:cNvSpPr txBox="1"/>
          <p:nvPr/>
        </p:nvSpPr>
        <p:spPr>
          <a:xfrm>
            <a:off x="7150434" y="5465971"/>
            <a:ext cx="4842933" cy="1200329"/>
          </a:xfrm>
          <a:prstGeom prst="rect">
            <a:avLst/>
          </a:prstGeom>
          <a:noFill/>
        </p:spPr>
        <p:txBody>
          <a:bodyPr wrap="square" rtlCol="0">
            <a:spAutoFit/>
          </a:bodyPr>
          <a:lstStyle/>
          <a:p>
            <a:r>
              <a:rPr lang="en-NL" sz="3600" b="1"/>
              <a:t>How do they regain control?</a:t>
            </a:r>
          </a:p>
        </p:txBody>
      </p:sp>
      <p:sp>
        <p:nvSpPr>
          <p:cNvPr id="9" name="TextBox 8">
            <a:extLst>
              <a:ext uri="{FF2B5EF4-FFF2-40B4-BE49-F238E27FC236}">
                <a16:creationId xmlns:a16="http://schemas.microsoft.com/office/drawing/2014/main" id="{E092740B-ACF6-ED40-AF18-9D59A2984D6F}"/>
              </a:ext>
            </a:extLst>
          </p:cNvPr>
          <p:cNvSpPr txBox="1"/>
          <p:nvPr/>
        </p:nvSpPr>
        <p:spPr>
          <a:xfrm>
            <a:off x="9110328" y="6527800"/>
            <a:ext cx="3081672" cy="276999"/>
          </a:xfrm>
          <a:prstGeom prst="rect">
            <a:avLst/>
          </a:prstGeom>
          <a:noFill/>
        </p:spPr>
        <p:txBody>
          <a:bodyPr wrap="square" rtlCol="0">
            <a:spAutoFit/>
          </a:bodyPr>
          <a:lstStyle/>
          <a:p>
            <a:pPr algn="r"/>
            <a:r>
              <a:rPr lang="en-US" sz="1200" dirty="0"/>
              <a:t>Heinz et al., 2019, Addict. Biol.</a:t>
            </a:r>
          </a:p>
        </p:txBody>
      </p:sp>
    </p:spTree>
    <p:custDataLst>
      <p:tags r:id="rId1"/>
    </p:custDataLst>
    <p:extLst>
      <p:ext uri="{BB962C8B-B14F-4D97-AF65-F5344CB8AC3E}">
        <p14:creationId xmlns:p14="http://schemas.microsoft.com/office/powerpoint/2010/main" val="181753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1"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B96514-1189-2449-8207-BD0638E3DC64}"/>
              </a:ext>
            </a:extLst>
          </p:cNvPr>
          <p:cNvPicPr>
            <a:picLocks noChangeAspect="1"/>
          </p:cNvPicPr>
          <p:nvPr/>
        </p:nvPicPr>
        <p:blipFill>
          <a:blip r:embed="rId3"/>
          <a:stretch>
            <a:fillRect/>
          </a:stretch>
        </p:blipFill>
        <p:spPr>
          <a:xfrm>
            <a:off x="1100718" y="2444210"/>
            <a:ext cx="1994194" cy="3557366"/>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What improves Reliability?</a:t>
            </a:r>
          </a:p>
        </p:txBody>
      </p:sp>
      <p:pic>
        <p:nvPicPr>
          <p:cNvPr id="7" name="Picture 6">
            <a:extLst>
              <a:ext uri="{FF2B5EF4-FFF2-40B4-BE49-F238E27FC236}">
                <a16:creationId xmlns:a16="http://schemas.microsoft.com/office/drawing/2014/main" id="{79F65264-85F2-E04E-A328-F9C836391AC3}"/>
              </a:ext>
            </a:extLst>
          </p:cNvPr>
          <p:cNvPicPr>
            <a:picLocks noChangeAspect="1"/>
          </p:cNvPicPr>
          <p:nvPr/>
        </p:nvPicPr>
        <p:blipFill>
          <a:blip r:embed="rId4"/>
          <a:stretch>
            <a:fillRect/>
          </a:stretch>
        </p:blipFill>
        <p:spPr>
          <a:xfrm>
            <a:off x="1100717" y="2444210"/>
            <a:ext cx="1994193" cy="3565198"/>
          </a:xfrm>
          <a:prstGeom prst="rect">
            <a:avLst/>
          </a:prstGeom>
        </p:spPr>
      </p:pic>
      <p:pic>
        <p:nvPicPr>
          <p:cNvPr id="14" name="Picture 13">
            <a:extLst>
              <a:ext uri="{FF2B5EF4-FFF2-40B4-BE49-F238E27FC236}">
                <a16:creationId xmlns:a16="http://schemas.microsoft.com/office/drawing/2014/main" id="{0A3BE3CD-FFAE-0249-AA10-E87A9C0D7E1F}"/>
              </a:ext>
            </a:extLst>
          </p:cNvPr>
          <p:cNvPicPr>
            <a:picLocks noChangeAspect="1"/>
          </p:cNvPicPr>
          <p:nvPr/>
        </p:nvPicPr>
        <p:blipFill>
          <a:blip r:embed="rId5"/>
          <a:stretch>
            <a:fillRect/>
          </a:stretch>
        </p:blipFill>
        <p:spPr>
          <a:xfrm>
            <a:off x="1100714" y="2444209"/>
            <a:ext cx="1998149" cy="3557365"/>
          </a:xfrm>
          <a:prstGeom prst="rect">
            <a:avLst/>
          </a:prstGeom>
        </p:spPr>
      </p:pic>
      <p:sp>
        <p:nvSpPr>
          <p:cNvPr id="15" name="TextBox 14">
            <a:extLst>
              <a:ext uri="{FF2B5EF4-FFF2-40B4-BE49-F238E27FC236}">
                <a16:creationId xmlns:a16="http://schemas.microsoft.com/office/drawing/2014/main" id="{DCFD7C63-0123-C34E-863F-831CF4DF1A1A}"/>
              </a:ext>
            </a:extLst>
          </p:cNvPr>
          <p:cNvSpPr txBox="1"/>
          <p:nvPr/>
        </p:nvSpPr>
        <p:spPr>
          <a:xfrm>
            <a:off x="1100715" y="6054584"/>
            <a:ext cx="2319142" cy="646331"/>
          </a:xfrm>
          <a:prstGeom prst="rect">
            <a:avLst/>
          </a:prstGeom>
          <a:noFill/>
        </p:spPr>
        <p:txBody>
          <a:bodyPr wrap="square" rtlCol="0">
            <a:spAutoFit/>
          </a:bodyPr>
          <a:lstStyle/>
          <a:p>
            <a:r>
              <a:rPr lang="en-NL" dirty="0"/>
              <a:t>Working memory</a:t>
            </a:r>
          </a:p>
          <a:p>
            <a:r>
              <a:rPr lang="en-NL" dirty="0"/>
              <a:t>Encoding distractor</a:t>
            </a:r>
          </a:p>
        </p:txBody>
      </p:sp>
      <p:pic>
        <p:nvPicPr>
          <p:cNvPr id="8" name="Picture 7">
            <a:extLst>
              <a:ext uri="{FF2B5EF4-FFF2-40B4-BE49-F238E27FC236}">
                <a16:creationId xmlns:a16="http://schemas.microsoft.com/office/drawing/2014/main" id="{BA932FA0-7568-4E4D-BDA3-9CB3EE1EE959}"/>
              </a:ext>
            </a:extLst>
          </p:cNvPr>
          <p:cNvPicPr>
            <a:picLocks noChangeAspect="1"/>
          </p:cNvPicPr>
          <p:nvPr/>
        </p:nvPicPr>
        <p:blipFill>
          <a:blip r:embed="rId6"/>
          <a:srcRect/>
          <a:stretch/>
        </p:blipFill>
        <p:spPr>
          <a:xfrm>
            <a:off x="4227908" y="2220123"/>
            <a:ext cx="7353612" cy="4158115"/>
          </a:xfrm>
          <a:prstGeom prst="rect">
            <a:avLst/>
          </a:prstGeom>
        </p:spPr>
      </p:pic>
    </p:spTree>
    <p:extLst>
      <p:ext uri="{BB962C8B-B14F-4D97-AF65-F5344CB8AC3E}">
        <p14:creationId xmlns:p14="http://schemas.microsoft.com/office/powerpoint/2010/main" val="267551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B96514-1189-2449-8207-BD0638E3DC64}"/>
              </a:ext>
            </a:extLst>
          </p:cNvPr>
          <p:cNvPicPr>
            <a:picLocks noChangeAspect="1"/>
          </p:cNvPicPr>
          <p:nvPr/>
        </p:nvPicPr>
        <p:blipFill>
          <a:blip r:embed="rId3"/>
          <a:stretch>
            <a:fillRect/>
          </a:stretch>
        </p:blipFill>
        <p:spPr>
          <a:xfrm>
            <a:off x="1100718" y="2444210"/>
            <a:ext cx="1994194" cy="3557366"/>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What improves Reliability?</a:t>
            </a:r>
          </a:p>
        </p:txBody>
      </p:sp>
      <p:pic>
        <p:nvPicPr>
          <p:cNvPr id="7" name="Picture 6">
            <a:extLst>
              <a:ext uri="{FF2B5EF4-FFF2-40B4-BE49-F238E27FC236}">
                <a16:creationId xmlns:a16="http://schemas.microsoft.com/office/drawing/2014/main" id="{79F65264-85F2-E04E-A328-F9C836391AC3}"/>
              </a:ext>
            </a:extLst>
          </p:cNvPr>
          <p:cNvPicPr>
            <a:picLocks noChangeAspect="1"/>
          </p:cNvPicPr>
          <p:nvPr/>
        </p:nvPicPr>
        <p:blipFill>
          <a:blip r:embed="rId4"/>
          <a:stretch>
            <a:fillRect/>
          </a:stretch>
        </p:blipFill>
        <p:spPr>
          <a:xfrm>
            <a:off x="1100717" y="2444210"/>
            <a:ext cx="1994193" cy="3565198"/>
          </a:xfrm>
          <a:prstGeom prst="rect">
            <a:avLst/>
          </a:prstGeom>
        </p:spPr>
      </p:pic>
      <p:pic>
        <p:nvPicPr>
          <p:cNvPr id="14" name="Picture 13">
            <a:extLst>
              <a:ext uri="{FF2B5EF4-FFF2-40B4-BE49-F238E27FC236}">
                <a16:creationId xmlns:a16="http://schemas.microsoft.com/office/drawing/2014/main" id="{0A3BE3CD-FFAE-0249-AA10-E87A9C0D7E1F}"/>
              </a:ext>
            </a:extLst>
          </p:cNvPr>
          <p:cNvPicPr>
            <a:picLocks noChangeAspect="1"/>
          </p:cNvPicPr>
          <p:nvPr/>
        </p:nvPicPr>
        <p:blipFill>
          <a:blip r:embed="rId5"/>
          <a:stretch>
            <a:fillRect/>
          </a:stretch>
        </p:blipFill>
        <p:spPr>
          <a:xfrm>
            <a:off x="1100714" y="2444209"/>
            <a:ext cx="1998149" cy="3557365"/>
          </a:xfrm>
          <a:prstGeom prst="rect">
            <a:avLst/>
          </a:prstGeom>
        </p:spPr>
      </p:pic>
      <p:sp>
        <p:nvSpPr>
          <p:cNvPr id="15" name="TextBox 14">
            <a:extLst>
              <a:ext uri="{FF2B5EF4-FFF2-40B4-BE49-F238E27FC236}">
                <a16:creationId xmlns:a16="http://schemas.microsoft.com/office/drawing/2014/main" id="{DCFD7C63-0123-C34E-863F-831CF4DF1A1A}"/>
              </a:ext>
            </a:extLst>
          </p:cNvPr>
          <p:cNvSpPr txBox="1"/>
          <p:nvPr/>
        </p:nvSpPr>
        <p:spPr>
          <a:xfrm>
            <a:off x="1100715" y="6054584"/>
            <a:ext cx="2319142" cy="646331"/>
          </a:xfrm>
          <a:prstGeom prst="rect">
            <a:avLst/>
          </a:prstGeom>
          <a:noFill/>
        </p:spPr>
        <p:txBody>
          <a:bodyPr wrap="square" rtlCol="0">
            <a:spAutoFit/>
          </a:bodyPr>
          <a:lstStyle/>
          <a:p>
            <a:r>
              <a:rPr lang="en-NL" dirty="0"/>
              <a:t>Working memory</a:t>
            </a:r>
          </a:p>
          <a:p>
            <a:r>
              <a:rPr lang="en-NL" dirty="0"/>
              <a:t>Delayed distractor</a:t>
            </a:r>
          </a:p>
        </p:txBody>
      </p:sp>
      <p:pic>
        <p:nvPicPr>
          <p:cNvPr id="8" name="Picture 7">
            <a:extLst>
              <a:ext uri="{FF2B5EF4-FFF2-40B4-BE49-F238E27FC236}">
                <a16:creationId xmlns:a16="http://schemas.microsoft.com/office/drawing/2014/main" id="{BA932FA0-7568-4E4D-BDA3-9CB3EE1EE959}"/>
              </a:ext>
            </a:extLst>
          </p:cNvPr>
          <p:cNvPicPr>
            <a:picLocks noChangeAspect="1"/>
          </p:cNvPicPr>
          <p:nvPr/>
        </p:nvPicPr>
        <p:blipFill>
          <a:blip r:embed="rId6"/>
          <a:srcRect/>
          <a:stretch/>
        </p:blipFill>
        <p:spPr>
          <a:xfrm>
            <a:off x="4227908" y="2216162"/>
            <a:ext cx="7353612" cy="4166038"/>
          </a:xfrm>
          <a:prstGeom prst="rect">
            <a:avLst/>
          </a:prstGeom>
        </p:spPr>
      </p:pic>
    </p:spTree>
    <p:extLst>
      <p:ext uri="{BB962C8B-B14F-4D97-AF65-F5344CB8AC3E}">
        <p14:creationId xmlns:p14="http://schemas.microsoft.com/office/powerpoint/2010/main" val="88216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What improves Reliability?</a:t>
            </a:r>
          </a:p>
        </p:txBody>
      </p:sp>
      <p:sp>
        <p:nvSpPr>
          <p:cNvPr id="8" name="TextBox 7">
            <a:extLst>
              <a:ext uri="{FF2B5EF4-FFF2-40B4-BE49-F238E27FC236}">
                <a16:creationId xmlns:a16="http://schemas.microsoft.com/office/drawing/2014/main" id="{73C6886B-6149-CB4C-8C99-3B2190A22A89}"/>
              </a:ext>
            </a:extLst>
          </p:cNvPr>
          <p:cNvSpPr txBox="1"/>
          <p:nvPr/>
        </p:nvSpPr>
        <p:spPr>
          <a:xfrm>
            <a:off x="825939" y="1635413"/>
            <a:ext cx="9661086" cy="1852815"/>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Reliability is improved by reduction of measurement error.</a:t>
            </a:r>
          </a:p>
          <a:p>
            <a:pPr marL="457200" indent="-457200">
              <a:lnSpc>
                <a:spcPct val="200000"/>
              </a:lnSpc>
              <a:buFont typeface="+mj-lt"/>
              <a:buAutoNum type="arabicPeriod"/>
            </a:pPr>
            <a:r>
              <a:rPr lang="en-NL" sz="2000" dirty="0"/>
              <a:t>However, session variance is very low for every task.  Does it increase when we increase the retest-period?</a:t>
            </a:r>
          </a:p>
        </p:txBody>
      </p:sp>
    </p:spTree>
    <p:extLst>
      <p:ext uri="{BB962C8B-B14F-4D97-AF65-F5344CB8AC3E}">
        <p14:creationId xmlns:p14="http://schemas.microsoft.com/office/powerpoint/2010/main" val="248024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Does time increase session variance? </a:t>
            </a:r>
          </a:p>
        </p:txBody>
      </p:sp>
      <p:sp>
        <p:nvSpPr>
          <p:cNvPr id="15" name="TextBox 14">
            <a:extLst>
              <a:ext uri="{FF2B5EF4-FFF2-40B4-BE49-F238E27FC236}">
                <a16:creationId xmlns:a16="http://schemas.microsoft.com/office/drawing/2014/main" id="{DCFD7C63-0123-C34E-863F-831CF4DF1A1A}"/>
              </a:ext>
            </a:extLst>
          </p:cNvPr>
          <p:cNvSpPr txBox="1"/>
          <p:nvPr/>
        </p:nvSpPr>
        <p:spPr>
          <a:xfrm>
            <a:off x="1100715" y="6054584"/>
            <a:ext cx="2319142" cy="369332"/>
          </a:xfrm>
          <a:prstGeom prst="rect">
            <a:avLst/>
          </a:prstGeom>
          <a:noFill/>
        </p:spPr>
        <p:txBody>
          <a:bodyPr wrap="square" rtlCol="0">
            <a:spAutoFit/>
          </a:bodyPr>
          <a:lstStyle/>
          <a:p>
            <a:r>
              <a:rPr lang="en-NL" dirty="0"/>
              <a:t>Risk taking</a:t>
            </a:r>
          </a:p>
        </p:txBody>
      </p:sp>
      <p:pic>
        <p:nvPicPr>
          <p:cNvPr id="3" name="Picture 2">
            <a:extLst>
              <a:ext uri="{FF2B5EF4-FFF2-40B4-BE49-F238E27FC236}">
                <a16:creationId xmlns:a16="http://schemas.microsoft.com/office/drawing/2014/main" id="{A643A613-DCF2-F14E-AA99-8E7E338EA33E}"/>
              </a:ext>
            </a:extLst>
          </p:cNvPr>
          <p:cNvPicPr>
            <a:picLocks noChangeAspect="1"/>
          </p:cNvPicPr>
          <p:nvPr/>
        </p:nvPicPr>
        <p:blipFill>
          <a:blip r:embed="rId3"/>
          <a:srcRect/>
          <a:stretch/>
        </p:blipFill>
        <p:spPr>
          <a:xfrm>
            <a:off x="3950372" y="1866415"/>
            <a:ext cx="2903892" cy="2076212"/>
          </a:xfrm>
          <a:prstGeom prst="rect">
            <a:avLst/>
          </a:prstGeom>
        </p:spPr>
      </p:pic>
      <p:pic>
        <p:nvPicPr>
          <p:cNvPr id="5" name="Picture 4">
            <a:extLst>
              <a:ext uri="{FF2B5EF4-FFF2-40B4-BE49-F238E27FC236}">
                <a16:creationId xmlns:a16="http://schemas.microsoft.com/office/drawing/2014/main" id="{625DAF38-3E2B-994E-BA67-4605BC5A22EF}"/>
              </a:ext>
            </a:extLst>
          </p:cNvPr>
          <p:cNvPicPr>
            <a:picLocks noChangeAspect="1"/>
          </p:cNvPicPr>
          <p:nvPr/>
        </p:nvPicPr>
        <p:blipFill>
          <a:blip r:embed="rId4"/>
          <a:srcRect/>
          <a:stretch/>
        </p:blipFill>
        <p:spPr>
          <a:xfrm>
            <a:off x="7514844" y="1865417"/>
            <a:ext cx="2847875" cy="2039052"/>
          </a:xfrm>
          <a:prstGeom prst="rect">
            <a:avLst/>
          </a:prstGeom>
        </p:spPr>
      </p:pic>
      <p:pic>
        <p:nvPicPr>
          <p:cNvPr id="9" name="Picture 8">
            <a:extLst>
              <a:ext uri="{FF2B5EF4-FFF2-40B4-BE49-F238E27FC236}">
                <a16:creationId xmlns:a16="http://schemas.microsoft.com/office/drawing/2014/main" id="{8F89DEED-F3DA-B342-8B91-CF5DD9CA116A}"/>
              </a:ext>
            </a:extLst>
          </p:cNvPr>
          <p:cNvPicPr>
            <a:picLocks noChangeAspect="1"/>
          </p:cNvPicPr>
          <p:nvPr/>
        </p:nvPicPr>
        <p:blipFill>
          <a:blip r:embed="rId5"/>
          <a:srcRect/>
          <a:stretch/>
        </p:blipFill>
        <p:spPr>
          <a:xfrm>
            <a:off x="4004659" y="4403203"/>
            <a:ext cx="2795319" cy="2020713"/>
          </a:xfrm>
          <a:prstGeom prst="rect">
            <a:avLst/>
          </a:prstGeom>
        </p:spPr>
      </p:pic>
      <p:pic>
        <p:nvPicPr>
          <p:cNvPr id="12" name="Picture 11">
            <a:extLst>
              <a:ext uri="{FF2B5EF4-FFF2-40B4-BE49-F238E27FC236}">
                <a16:creationId xmlns:a16="http://schemas.microsoft.com/office/drawing/2014/main" id="{DF44D188-1EB6-4642-899A-C07D3C15249D}"/>
              </a:ext>
            </a:extLst>
          </p:cNvPr>
          <p:cNvPicPr>
            <a:picLocks noChangeAspect="1"/>
          </p:cNvPicPr>
          <p:nvPr/>
        </p:nvPicPr>
        <p:blipFill>
          <a:blip r:embed="rId6"/>
          <a:srcRect/>
          <a:stretch/>
        </p:blipFill>
        <p:spPr>
          <a:xfrm>
            <a:off x="7486836" y="4408201"/>
            <a:ext cx="2815833" cy="2029056"/>
          </a:xfrm>
          <a:prstGeom prst="rect">
            <a:avLst/>
          </a:prstGeom>
        </p:spPr>
      </p:pic>
      <p:sp>
        <p:nvSpPr>
          <p:cNvPr id="16" name="TextBox 15">
            <a:extLst>
              <a:ext uri="{FF2B5EF4-FFF2-40B4-BE49-F238E27FC236}">
                <a16:creationId xmlns:a16="http://schemas.microsoft.com/office/drawing/2014/main" id="{3754E729-1365-6B43-A8DE-8EA786175650}"/>
              </a:ext>
            </a:extLst>
          </p:cNvPr>
          <p:cNvSpPr txBox="1"/>
          <p:nvPr/>
        </p:nvSpPr>
        <p:spPr>
          <a:xfrm>
            <a:off x="4554829" y="1619400"/>
            <a:ext cx="1994193" cy="400110"/>
          </a:xfrm>
          <a:prstGeom prst="rect">
            <a:avLst/>
          </a:prstGeom>
          <a:solidFill>
            <a:schemeClr val="bg1"/>
          </a:solidFill>
        </p:spPr>
        <p:txBody>
          <a:bodyPr wrap="square" rtlCol="0">
            <a:spAutoFit/>
          </a:bodyPr>
          <a:lstStyle/>
          <a:p>
            <a:r>
              <a:rPr lang="en-NL" sz="2000" dirty="0"/>
              <a:t>~ 20 minutes</a:t>
            </a:r>
          </a:p>
        </p:txBody>
      </p:sp>
      <p:sp>
        <p:nvSpPr>
          <p:cNvPr id="17" name="TextBox 16">
            <a:extLst>
              <a:ext uri="{FF2B5EF4-FFF2-40B4-BE49-F238E27FC236}">
                <a16:creationId xmlns:a16="http://schemas.microsoft.com/office/drawing/2014/main" id="{36DC9C59-4CF6-0D4E-9C8E-389E94789350}"/>
              </a:ext>
            </a:extLst>
          </p:cNvPr>
          <p:cNvSpPr txBox="1"/>
          <p:nvPr/>
        </p:nvSpPr>
        <p:spPr>
          <a:xfrm>
            <a:off x="8170519" y="1619400"/>
            <a:ext cx="1994193" cy="400110"/>
          </a:xfrm>
          <a:prstGeom prst="rect">
            <a:avLst/>
          </a:prstGeom>
          <a:solidFill>
            <a:schemeClr val="bg1"/>
          </a:solidFill>
        </p:spPr>
        <p:txBody>
          <a:bodyPr wrap="square" rtlCol="0">
            <a:spAutoFit/>
          </a:bodyPr>
          <a:lstStyle/>
          <a:p>
            <a:r>
              <a:rPr lang="en-NL" sz="2000" dirty="0"/>
              <a:t>~ 1 month</a:t>
            </a:r>
          </a:p>
        </p:txBody>
      </p:sp>
      <p:sp>
        <p:nvSpPr>
          <p:cNvPr id="18" name="TextBox 17">
            <a:extLst>
              <a:ext uri="{FF2B5EF4-FFF2-40B4-BE49-F238E27FC236}">
                <a16:creationId xmlns:a16="http://schemas.microsoft.com/office/drawing/2014/main" id="{9CC864F4-E946-F547-BE1B-41CEA23FC524}"/>
              </a:ext>
            </a:extLst>
          </p:cNvPr>
          <p:cNvSpPr txBox="1"/>
          <p:nvPr/>
        </p:nvSpPr>
        <p:spPr>
          <a:xfrm>
            <a:off x="4705165" y="4189642"/>
            <a:ext cx="1994193" cy="400110"/>
          </a:xfrm>
          <a:prstGeom prst="rect">
            <a:avLst/>
          </a:prstGeom>
          <a:solidFill>
            <a:schemeClr val="bg1"/>
          </a:solidFill>
        </p:spPr>
        <p:txBody>
          <a:bodyPr wrap="square" rtlCol="0">
            <a:spAutoFit/>
          </a:bodyPr>
          <a:lstStyle/>
          <a:p>
            <a:r>
              <a:rPr lang="en-NL" sz="2000" dirty="0"/>
              <a:t>~ 2 months</a:t>
            </a:r>
          </a:p>
        </p:txBody>
      </p:sp>
      <p:sp>
        <p:nvSpPr>
          <p:cNvPr id="19" name="TextBox 18">
            <a:extLst>
              <a:ext uri="{FF2B5EF4-FFF2-40B4-BE49-F238E27FC236}">
                <a16:creationId xmlns:a16="http://schemas.microsoft.com/office/drawing/2014/main" id="{3023FDCA-5B37-4444-BC49-D3860171ACD2}"/>
              </a:ext>
            </a:extLst>
          </p:cNvPr>
          <p:cNvSpPr txBox="1"/>
          <p:nvPr/>
        </p:nvSpPr>
        <p:spPr>
          <a:xfrm>
            <a:off x="8170518" y="4189642"/>
            <a:ext cx="1994193" cy="400110"/>
          </a:xfrm>
          <a:prstGeom prst="rect">
            <a:avLst/>
          </a:prstGeom>
          <a:solidFill>
            <a:schemeClr val="bg1"/>
          </a:solidFill>
        </p:spPr>
        <p:txBody>
          <a:bodyPr wrap="square" rtlCol="0">
            <a:spAutoFit/>
          </a:bodyPr>
          <a:lstStyle/>
          <a:p>
            <a:r>
              <a:rPr lang="en-NL" sz="2000" dirty="0"/>
              <a:t>~ 7 months</a:t>
            </a:r>
          </a:p>
        </p:txBody>
      </p:sp>
      <p:pic>
        <p:nvPicPr>
          <p:cNvPr id="21" name="Picture 20">
            <a:extLst>
              <a:ext uri="{FF2B5EF4-FFF2-40B4-BE49-F238E27FC236}">
                <a16:creationId xmlns:a16="http://schemas.microsoft.com/office/drawing/2014/main" id="{CFD2CAC9-9404-DF46-9DD0-9690D0FF132A}"/>
              </a:ext>
            </a:extLst>
          </p:cNvPr>
          <p:cNvPicPr>
            <a:picLocks noChangeAspect="1"/>
          </p:cNvPicPr>
          <p:nvPr/>
        </p:nvPicPr>
        <p:blipFill rotWithShape="1">
          <a:blip r:embed="rId7"/>
          <a:srcRect l="85038" b="81862"/>
          <a:stretch/>
        </p:blipFill>
        <p:spPr>
          <a:xfrm>
            <a:off x="10757242" y="1641691"/>
            <a:ext cx="1100210" cy="755638"/>
          </a:xfrm>
          <a:prstGeom prst="rect">
            <a:avLst/>
          </a:prstGeom>
        </p:spPr>
      </p:pic>
      <p:pic>
        <p:nvPicPr>
          <p:cNvPr id="22" name="Picture 21">
            <a:extLst>
              <a:ext uri="{FF2B5EF4-FFF2-40B4-BE49-F238E27FC236}">
                <a16:creationId xmlns:a16="http://schemas.microsoft.com/office/drawing/2014/main" id="{AFAF6A33-F0F9-C849-9C22-3E734D36ABBC}"/>
              </a:ext>
            </a:extLst>
          </p:cNvPr>
          <p:cNvPicPr>
            <a:picLocks noChangeAspect="1"/>
          </p:cNvPicPr>
          <p:nvPr/>
        </p:nvPicPr>
        <p:blipFill>
          <a:blip r:embed="rId8"/>
          <a:srcRect/>
          <a:stretch/>
        </p:blipFill>
        <p:spPr>
          <a:xfrm>
            <a:off x="1100718" y="2444210"/>
            <a:ext cx="2013542" cy="3557367"/>
          </a:xfrm>
          <a:prstGeom prst="rect">
            <a:avLst/>
          </a:prstGeom>
        </p:spPr>
      </p:pic>
    </p:spTree>
    <p:extLst>
      <p:ext uri="{BB962C8B-B14F-4D97-AF65-F5344CB8AC3E}">
        <p14:creationId xmlns:p14="http://schemas.microsoft.com/office/powerpoint/2010/main" val="29446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B96514-1189-2449-8207-BD0638E3DC64}"/>
              </a:ext>
            </a:extLst>
          </p:cNvPr>
          <p:cNvPicPr>
            <a:picLocks noChangeAspect="1"/>
          </p:cNvPicPr>
          <p:nvPr/>
        </p:nvPicPr>
        <p:blipFill>
          <a:blip r:embed="rId3"/>
          <a:stretch>
            <a:fillRect/>
          </a:stretch>
        </p:blipFill>
        <p:spPr>
          <a:xfrm>
            <a:off x="1100718" y="2444210"/>
            <a:ext cx="1994194" cy="3557366"/>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Does time increase session variance? </a:t>
            </a:r>
          </a:p>
        </p:txBody>
      </p:sp>
      <p:sp>
        <p:nvSpPr>
          <p:cNvPr id="15" name="TextBox 14">
            <a:extLst>
              <a:ext uri="{FF2B5EF4-FFF2-40B4-BE49-F238E27FC236}">
                <a16:creationId xmlns:a16="http://schemas.microsoft.com/office/drawing/2014/main" id="{DCFD7C63-0123-C34E-863F-831CF4DF1A1A}"/>
              </a:ext>
            </a:extLst>
          </p:cNvPr>
          <p:cNvSpPr txBox="1"/>
          <p:nvPr/>
        </p:nvSpPr>
        <p:spPr>
          <a:xfrm>
            <a:off x="1100715" y="6054584"/>
            <a:ext cx="2319142" cy="369332"/>
          </a:xfrm>
          <a:prstGeom prst="rect">
            <a:avLst/>
          </a:prstGeom>
          <a:noFill/>
        </p:spPr>
        <p:txBody>
          <a:bodyPr wrap="square" rtlCol="0">
            <a:spAutoFit/>
          </a:bodyPr>
          <a:lstStyle/>
          <a:p>
            <a:r>
              <a:rPr lang="en-NL" dirty="0"/>
              <a:t>Inhibition</a:t>
            </a:r>
          </a:p>
        </p:txBody>
      </p:sp>
      <p:pic>
        <p:nvPicPr>
          <p:cNvPr id="3" name="Picture 2">
            <a:extLst>
              <a:ext uri="{FF2B5EF4-FFF2-40B4-BE49-F238E27FC236}">
                <a16:creationId xmlns:a16="http://schemas.microsoft.com/office/drawing/2014/main" id="{A643A613-DCF2-F14E-AA99-8E7E338EA33E}"/>
              </a:ext>
            </a:extLst>
          </p:cNvPr>
          <p:cNvPicPr>
            <a:picLocks noChangeAspect="1"/>
          </p:cNvPicPr>
          <p:nvPr/>
        </p:nvPicPr>
        <p:blipFill>
          <a:blip r:embed="rId4"/>
          <a:srcRect/>
          <a:stretch/>
        </p:blipFill>
        <p:spPr>
          <a:xfrm>
            <a:off x="3950372" y="1893716"/>
            <a:ext cx="2903892" cy="2021609"/>
          </a:xfrm>
          <a:prstGeom prst="rect">
            <a:avLst/>
          </a:prstGeom>
        </p:spPr>
      </p:pic>
      <p:pic>
        <p:nvPicPr>
          <p:cNvPr id="5" name="Picture 4">
            <a:extLst>
              <a:ext uri="{FF2B5EF4-FFF2-40B4-BE49-F238E27FC236}">
                <a16:creationId xmlns:a16="http://schemas.microsoft.com/office/drawing/2014/main" id="{625DAF38-3E2B-994E-BA67-4605BC5A22EF}"/>
              </a:ext>
            </a:extLst>
          </p:cNvPr>
          <p:cNvPicPr>
            <a:picLocks noChangeAspect="1"/>
          </p:cNvPicPr>
          <p:nvPr/>
        </p:nvPicPr>
        <p:blipFill>
          <a:blip r:embed="rId5"/>
          <a:srcRect/>
          <a:stretch/>
        </p:blipFill>
        <p:spPr>
          <a:xfrm>
            <a:off x="7486836" y="1875495"/>
            <a:ext cx="2903892" cy="2018896"/>
          </a:xfrm>
          <a:prstGeom prst="rect">
            <a:avLst/>
          </a:prstGeom>
        </p:spPr>
      </p:pic>
      <p:pic>
        <p:nvPicPr>
          <p:cNvPr id="9" name="Picture 8">
            <a:extLst>
              <a:ext uri="{FF2B5EF4-FFF2-40B4-BE49-F238E27FC236}">
                <a16:creationId xmlns:a16="http://schemas.microsoft.com/office/drawing/2014/main" id="{8F89DEED-F3DA-B342-8B91-CF5DD9CA116A}"/>
              </a:ext>
            </a:extLst>
          </p:cNvPr>
          <p:cNvPicPr>
            <a:picLocks noChangeAspect="1"/>
          </p:cNvPicPr>
          <p:nvPr/>
        </p:nvPicPr>
        <p:blipFill>
          <a:blip r:embed="rId6"/>
          <a:srcRect/>
          <a:stretch/>
        </p:blipFill>
        <p:spPr>
          <a:xfrm>
            <a:off x="3984395" y="4403203"/>
            <a:ext cx="2835848" cy="2020713"/>
          </a:xfrm>
          <a:prstGeom prst="rect">
            <a:avLst/>
          </a:prstGeom>
        </p:spPr>
      </p:pic>
      <p:pic>
        <p:nvPicPr>
          <p:cNvPr id="12" name="Picture 11">
            <a:extLst>
              <a:ext uri="{FF2B5EF4-FFF2-40B4-BE49-F238E27FC236}">
                <a16:creationId xmlns:a16="http://schemas.microsoft.com/office/drawing/2014/main" id="{DF44D188-1EB6-4642-899A-C07D3C15249D}"/>
              </a:ext>
            </a:extLst>
          </p:cNvPr>
          <p:cNvPicPr>
            <a:picLocks noChangeAspect="1"/>
          </p:cNvPicPr>
          <p:nvPr/>
        </p:nvPicPr>
        <p:blipFill>
          <a:blip r:embed="rId7"/>
          <a:srcRect/>
          <a:stretch/>
        </p:blipFill>
        <p:spPr>
          <a:xfrm>
            <a:off x="7486836" y="4421921"/>
            <a:ext cx="2815833" cy="2001616"/>
          </a:xfrm>
          <a:prstGeom prst="rect">
            <a:avLst/>
          </a:prstGeom>
        </p:spPr>
      </p:pic>
      <p:sp>
        <p:nvSpPr>
          <p:cNvPr id="16" name="TextBox 15">
            <a:extLst>
              <a:ext uri="{FF2B5EF4-FFF2-40B4-BE49-F238E27FC236}">
                <a16:creationId xmlns:a16="http://schemas.microsoft.com/office/drawing/2014/main" id="{3754E729-1365-6B43-A8DE-8EA786175650}"/>
              </a:ext>
            </a:extLst>
          </p:cNvPr>
          <p:cNvSpPr txBox="1"/>
          <p:nvPr/>
        </p:nvSpPr>
        <p:spPr>
          <a:xfrm>
            <a:off x="4554829" y="1619400"/>
            <a:ext cx="1994193" cy="400110"/>
          </a:xfrm>
          <a:prstGeom prst="rect">
            <a:avLst/>
          </a:prstGeom>
          <a:solidFill>
            <a:schemeClr val="bg1"/>
          </a:solidFill>
        </p:spPr>
        <p:txBody>
          <a:bodyPr wrap="square" rtlCol="0">
            <a:spAutoFit/>
          </a:bodyPr>
          <a:lstStyle/>
          <a:p>
            <a:r>
              <a:rPr lang="en-NL" sz="2000" dirty="0"/>
              <a:t>~ 20 minutes</a:t>
            </a:r>
          </a:p>
        </p:txBody>
      </p:sp>
      <p:sp>
        <p:nvSpPr>
          <p:cNvPr id="17" name="TextBox 16">
            <a:extLst>
              <a:ext uri="{FF2B5EF4-FFF2-40B4-BE49-F238E27FC236}">
                <a16:creationId xmlns:a16="http://schemas.microsoft.com/office/drawing/2014/main" id="{36DC9C59-4CF6-0D4E-9C8E-389E94789350}"/>
              </a:ext>
            </a:extLst>
          </p:cNvPr>
          <p:cNvSpPr txBox="1"/>
          <p:nvPr/>
        </p:nvSpPr>
        <p:spPr>
          <a:xfrm>
            <a:off x="8170519" y="1619400"/>
            <a:ext cx="1994193" cy="400110"/>
          </a:xfrm>
          <a:prstGeom prst="rect">
            <a:avLst/>
          </a:prstGeom>
          <a:solidFill>
            <a:schemeClr val="bg1"/>
          </a:solidFill>
        </p:spPr>
        <p:txBody>
          <a:bodyPr wrap="square" rtlCol="0">
            <a:spAutoFit/>
          </a:bodyPr>
          <a:lstStyle/>
          <a:p>
            <a:r>
              <a:rPr lang="en-NL" sz="2000" dirty="0"/>
              <a:t>~ 1 month</a:t>
            </a:r>
          </a:p>
        </p:txBody>
      </p:sp>
      <p:sp>
        <p:nvSpPr>
          <p:cNvPr id="18" name="TextBox 17">
            <a:extLst>
              <a:ext uri="{FF2B5EF4-FFF2-40B4-BE49-F238E27FC236}">
                <a16:creationId xmlns:a16="http://schemas.microsoft.com/office/drawing/2014/main" id="{9CC864F4-E946-F547-BE1B-41CEA23FC524}"/>
              </a:ext>
            </a:extLst>
          </p:cNvPr>
          <p:cNvSpPr txBox="1"/>
          <p:nvPr/>
        </p:nvSpPr>
        <p:spPr>
          <a:xfrm>
            <a:off x="4705165" y="4189642"/>
            <a:ext cx="1994193" cy="400110"/>
          </a:xfrm>
          <a:prstGeom prst="rect">
            <a:avLst/>
          </a:prstGeom>
          <a:solidFill>
            <a:schemeClr val="bg1"/>
          </a:solidFill>
        </p:spPr>
        <p:txBody>
          <a:bodyPr wrap="square" rtlCol="0">
            <a:spAutoFit/>
          </a:bodyPr>
          <a:lstStyle/>
          <a:p>
            <a:r>
              <a:rPr lang="en-NL" sz="2000" dirty="0"/>
              <a:t>~ 2 months</a:t>
            </a:r>
          </a:p>
        </p:txBody>
      </p:sp>
      <p:sp>
        <p:nvSpPr>
          <p:cNvPr id="19" name="TextBox 18">
            <a:extLst>
              <a:ext uri="{FF2B5EF4-FFF2-40B4-BE49-F238E27FC236}">
                <a16:creationId xmlns:a16="http://schemas.microsoft.com/office/drawing/2014/main" id="{3023FDCA-5B37-4444-BC49-D3860171ACD2}"/>
              </a:ext>
            </a:extLst>
          </p:cNvPr>
          <p:cNvSpPr txBox="1"/>
          <p:nvPr/>
        </p:nvSpPr>
        <p:spPr>
          <a:xfrm>
            <a:off x="8170518" y="4189642"/>
            <a:ext cx="1994193" cy="400110"/>
          </a:xfrm>
          <a:prstGeom prst="rect">
            <a:avLst/>
          </a:prstGeom>
          <a:solidFill>
            <a:schemeClr val="bg1"/>
          </a:solidFill>
        </p:spPr>
        <p:txBody>
          <a:bodyPr wrap="square" rtlCol="0">
            <a:spAutoFit/>
          </a:bodyPr>
          <a:lstStyle/>
          <a:p>
            <a:r>
              <a:rPr lang="en-NL" sz="2000" dirty="0"/>
              <a:t>~ 7 months</a:t>
            </a:r>
          </a:p>
        </p:txBody>
      </p:sp>
      <p:pic>
        <p:nvPicPr>
          <p:cNvPr id="21" name="Picture 20">
            <a:extLst>
              <a:ext uri="{FF2B5EF4-FFF2-40B4-BE49-F238E27FC236}">
                <a16:creationId xmlns:a16="http://schemas.microsoft.com/office/drawing/2014/main" id="{CFD2CAC9-9404-DF46-9DD0-9690D0FF132A}"/>
              </a:ext>
            </a:extLst>
          </p:cNvPr>
          <p:cNvPicPr>
            <a:picLocks noChangeAspect="1"/>
          </p:cNvPicPr>
          <p:nvPr/>
        </p:nvPicPr>
        <p:blipFill rotWithShape="1">
          <a:blip r:embed="rId8"/>
          <a:srcRect l="85038" b="81862"/>
          <a:stretch/>
        </p:blipFill>
        <p:spPr>
          <a:xfrm>
            <a:off x="10757242" y="1641691"/>
            <a:ext cx="1100210" cy="755638"/>
          </a:xfrm>
          <a:prstGeom prst="rect">
            <a:avLst/>
          </a:prstGeom>
        </p:spPr>
      </p:pic>
    </p:spTree>
    <p:extLst>
      <p:ext uri="{BB962C8B-B14F-4D97-AF65-F5344CB8AC3E}">
        <p14:creationId xmlns:p14="http://schemas.microsoft.com/office/powerpoint/2010/main" val="265174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B96514-1189-2449-8207-BD0638E3DC64}"/>
              </a:ext>
            </a:extLst>
          </p:cNvPr>
          <p:cNvPicPr>
            <a:picLocks noChangeAspect="1"/>
          </p:cNvPicPr>
          <p:nvPr/>
        </p:nvPicPr>
        <p:blipFill>
          <a:blip r:embed="rId3"/>
          <a:stretch>
            <a:fillRect/>
          </a:stretch>
        </p:blipFill>
        <p:spPr>
          <a:xfrm>
            <a:off x="1100718" y="2444210"/>
            <a:ext cx="1994194" cy="3557366"/>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Does time increase session variance? </a:t>
            </a:r>
          </a:p>
        </p:txBody>
      </p:sp>
      <p:pic>
        <p:nvPicPr>
          <p:cNvPr id="7" name="Picture 6">
            <a:extLst>
              <a:ext uri="{FF2B5EF4-FFF2-40B4-BE49-F238E27FC236}">
                <a16:creationId xmlns:a16="http://schemas.microsoft.com/office/drawing/2014/main" id="{79F65264-85F2-E04E-A328-F9C836391AC3}"/>
              </a:ext>
            </a:extLst>
          </p:cNvPr>
          <p:cNvPicPr>
            <a:picLocks noChangeAspect="1"/>
          </p:cNvPicPr>
          <p:nvPr/>
        </p:nvPicPr>
        <p:blipFill>
          <a:blip r:embed="rId4"/>
          <a:stretch>
            <a:fillRect/>
          </a:stretch>
        </p:blipFill>
        <p:spPr>
          <a:xfrm>
            <a:off x="1100717" y="2444210"/>
            <a:ext cx="1994193" cy="3565198"/>
          </a:xfrm>
          <a:prstGeom prst="rect">
            <a:avLst/>
          </a:prstGeom>
        </p:spPr>
      </p:pic>
      <p:sp>
        <p:nvSpPr>
          <p:cNvPr id="15" name="TextBox 14">
            <a:extLst>
              <a:ext uri="{FF2B5EF4-FFF2-40B4-BE49-F238E27FC236}">
                <a16:creationId xmlns:a16="http://schemas.microsoft.com/office/drawing/2014/main" id="{DCFD7C63-0123-C34E-863F-831CF4DF1A1A}"/>
              </a:ext>
            </a:extLst>
          </p:cNvPr>
          <p:cNvSpPr txBox="1"/>
          <p:nvPr/>
        </p:nvSpPr>
        <p:spPr>
          <a:xfrm>
            <a:off x="1100715" y="6054584"/>
            <a:ext cx="2319142" cy="369332"/>
          </a:xfrm>
          <a:prstGeom prst="rect">
            <a:avLst/>
          </a:prstGeom>
          <a:noFill/>
        </p:spPr>
        <p:txBody>
          <a:bodyPr wrap="square" rtlCol="0">
            <a:spAutoFit/>
          </a:bodyPr>
          <a:lstStyle/>
          <a:p>
            <a:r>
              <a:rPr lang="en-NL" dirty="0"/>
              <a:t>Information sampling</a:t>
            </a:r>
          </a:p>
        </p:txBody>
      </p:sp>
      <p:pic>
        <p:nvPicPr>
          <p:cNvPr id="3" name="Picture 2">
            <a:extLst>
              <a:ext uri="{FF2B5EF4-FFF2-40B4-BE49-F238E27FC236}">
                <a16:creationId xmlns:a16="http://schemas.microsoft.com/office/drawing/2014/main" id="{A643A613-DCF2-F14E-AA99-8E7E338EA33E}"/>
              </a:ext>
            </a:extLst>
          </p:cNvPr>
          <p:cNvPicPr>
            <a:picLocks noChangeAspect="1"/>
          </p:cNvPicPr>
          <p:nvPr/>
        </p:nvPicPr>
        <p:blipFill>
          <a:blip r:embed="rId5"/>
          <a:srcRect/>
          <a:stretch/>
        </p:blipFill>
        <p:spPr>
          <a:xfrm>
            <a:off x="3950372" y="1902232"/>
            <a:ext cx="2903892" cy="2004577"/>
          </a:xfrm>
          <a:prstGeom prst="rect">
            <a:avLst/>
          </a:prstGeom>
        </p:spPr>
      </p:pic>
      <p:pic>
        <p:nvPicPr>
          <p:cNvPr id="5" name="Picture 4">
            <a:extLst>
              <a:ext uri="{FF2B5EF4-FFF2-40B4-BE49-F238E27FC236}">
                <a16:creationId xmlns:a16="http://schemas.microsoft.com/office/drawing/2014/main" id="{625DAF38-3E2B-994E-BA67-4605BC5A22EF}"/>
              </a:ext>
            </a:extLst>
          </p:cNvPr>
          <p:cNvPicPr>
            <a:picLocks noChangeAspect="1"/>
          </p:cNvPicPr>
          <p:nvPr/>
        </p:nvPicPr>
        <p:blipFill>
          <a:blip r:embed="rId6"/>
          <a:srcRect/>
          <a:stretch/>
        </p:blipFill>
        <p:spPr>
          <a:xfrm>
            <a:off x="7512823" y="1865417"/>
            <a:ext cx="2851917" cy="2039052"/>
          </a:xfrm>
          <a:prstGeom prst="rect">
            <a:avLst/>
          </a:prstGeom>
        </p:spPr>
      </p:pic>
      <p:pic>
        <p:nvPicPr>
          <p:cNvPr id="9" name="Picture 8">
            <a:extLst>
              <a:ext uri="{FF2B5EF4-FFF2-40B4-BE49-F238E27FC236}">
                <a16:creationId xmlns:a16="http://schemas.microsoft.com/office/drawing/2014/main" id="{8F89DEED-F3DA-B342-8B91-CF5DD9CA116A}"/>
              </a:ext>
            </a:extLst>
          </p:cNvPr>
          <p:cNvPicPr>
            <a:picLocks noChangeAspect="1"/>
          </p:cNvPicPr>
          <p:nvPr/>
        </p:nvPicPr>
        <p:blipFill>
          <a:blip r:embed="rId7"/>
          <a:srcRect/>
          <a:stretch/>
        </p:blipFill>
        <p:spPr>
          <a:xfrm>
            <a:off x="3952980" y="4403203"/>
            <a:ext cx="2898677" cy="2020713"/>
          </a:xfrm>
          <a:prstGeom prst="rect">
            <a:avLst/>
          </a:prstGeom>
        </p:spPr>
      </p:pic>
      <p:pic>
        <p:nvPicPr>
          <p:cNvPr id="12" name="Picture 11">
            <a:extLst>
              <a:ext uri="{FF2B5EF4-FFF2-40B4-BE49-F238E27FC236}">
                <a16:creationId xmlns:a16="http://schemas.microsoft.com/office/drawing/2014/main" id="{DF44D188-1EB6-4642-899A-C07D3C15249D}"/>
              </a:ext>
            </a:extLst>
          </p:cNvPr>
          <p:cNvPicPr>
            <a:picLocks noChangeAspect="1"/>
          </p:cNvPicPr>
          <p:nvPr/>
        </p:nvPicPr>
        <p:blipFill>
          <a:blip r:embed="rId8"/>
          <a:srcRect/>
          <a:stretch/>
        </p:blipFill>
        <p:spPr>
          <a:xfrm>
            <a:off x="7486836" y="4408351"/>
            <a:ext cx="2815833" cy="2028756"/>
          </a:xfrm>
          <a:prstGeom prst="rect">
            <a:avLst/>
          </a:prstGeom>
        </p:spPr>
      </p:pic>
      <p:sp>
        <p:nvSpPr>
          <p:cNvPr id="16" name="TextBox 15">
            <a:extLst>
              <a:ext uri="{FF2B5EF4-FFF2-40B4-BE49-F238E27FC236}">
                <a16:creationId xmlns:a16="http://schemas.microsoft.com/office/drawing/2014/main" id="{3754E729-1365-6B43-A8DE-8EA786175650}"/>
              </a:ext>
            </a:extLst>
          </p:cNvPr>
          <p:cNvSpPr txBox="1"/>
          <p:nvPr/>
        </p:nvSpPr>
        <p:spPr>
          <a:xfrm>
            <a:off x="4554829" y="1619400"/>
            <a:ext cx="1994193" cy="400110"/>
          </a:xfrm>
          <a:prstGeom prst="rect">
            <a:avLst/>
          </a:prstGeom>
          <a:solidFill>
            <a:schemeClr val="bg1"/>
          </a:solidFill>
        </p:spPr>
        <p:txBody>
          <a:bodyPr wrap="square" rtlCol="0">
            <a:spAutoFit/>
          </a:bodyPr>
          <a:lstStyle/>
          <a:p>
            <a:r>
              <a:rPr lang="en-NL" sz="2000" dirty="0"/>
              <a:t>~ 20 minutes</a:t>
            </a:r>
          </a:p>
        </p:txBody>
      </p:sp>
      <p:sp>
        <p:nvSpPr>
          <p:cNvPr id="17" name="TextBox 16">
            <a:extLst>
              <a:ext uri="{FF2B5EF4-FFF2-40B4-BE49-F238E27FC236}">
                <a16:creationId xmlns:a16="http://schemas.microsoft.com/office/drawing/2014/main" id="{36DC9C59-4CF6-0D4E-9C8E-389E94789350}"/>
              </a:ext>
            </a:extLst>
          </p:cNvPr>
          <p:cNvSpPr txBox="1"/>
          <p:nvPr/>
        </p:nvSpPr>
        <p:spPr>
          <a:xfrm>
            <a:off x="8170519" y="1619400"/>
            <a:ext cx="1994193" cy="400110"/>
          </a:xfrm>
          <a:prstGeom prst="rect">
            <a:avLst/>
          </a:prstGeom>
          <a:solidFill>
            <a:schemeClr val="bg1"/>
          </a:solidFill>
        </p:spPr>
        <p:txBody>
          <a:bodyPr wrap="square" rtlCol="0">
            <a:spAutoFit/>
          </a:bodyPr>
          <a:lstStyle/>
          <a:p>
            <a:r>
              <a:rPr lang="en-NL" sz="2000" dirty="0"/>
              <a:t>~ 1 month</a:t>
            </a:r>
          </a:p>
        </p:txBody>
      </p:sp>
      <p:sp>
        <p:nvSpPr>
          <p:cNvPr id="18" name="TextBox 17">
            <a:extLst>
              <a:ext uri="{FF2B5EF4-FFF2-40B4-BE49-F238E27FC236}">
                <a16:creationId xmlns:a16="http://schemas.microsoft.com/office/drawing/2014/main" id="{9CC864F4-E946-F547-BE1B-41CEA23FC524}"/>
              </a:ext>
            </a:extLst>
          </p:cNvPr>
          <p:cNvSpPr txBox="1"/>
          <p:nvPr/>
        </p:nvSpPr>
        <p:spPr>
          <a:xfrm>
            <a:off x="4705165" y="4189642"/>
            <a:ext cx="1994193" cy="400110"/>
          </a:xfrm>
          <a:prstGeom prst="rect">
            <a:avLst/>
          </a:prstGeom>
          <a:solidFill>
            <a:schemeClr val="bg1"/>
          </a:solidFill>
        </p:spPr>
        <p:txBody>
          <a:bodyPr wrap="square" rtlCol="0">
            <a:spAutoFit/>
          </a:bodyPr>
          <a:lstStyle/>
          <a:p>
            <a:r>
              <a:rPr lang="en-NL" sz="2000" dirty="0"/>
              <a:t>~ 2 months</a:t>
            </a:r>
          </a:p>
        </p:txBody>
      </p:sp>
      <p:sp>
        <p:nvSpPr>
          <p:cNvPr id="19" name="TextBox 18">
            <a:extLst>
              <a:ext uri="{FF2B5EF4-FFF2-40B4-BE49-F238E27FC236}">
                <a16:creationId xmlns:a16="http://schemas.microsoft.com/office/drawing/2014/main" id="{3023FDCA-5B37-4444-BC49-D3860171ACD2}"/>
              </a:ext>
            </a:extLst>
          </p:cNvPr>
          <p:cNvSpPr txBox="1"/>
          <p:nvPr/>
        </p:nvSpPr>
        <p:spPr>
          <a:xfrm>
            <a:off x="8170518" y="4189642"/>
            <a:ext cx="1994193" cy="400110"/>
          </a:xfrm>
          <a:prstGeom prst="rect">
            <a:avLst/>
          </a:prstGeom>
          <a:solidFill>
            <a:schemeClr val="bg1"/>
          </a:solidFill>
        </p:spPr>
        <p:txBody>
          <a:bodyPr wrap="square" rtlCol="0">
            <a:spAutoFit/>
          </a:bodyPr>
          <a:lstStyle/>
          <a:p>
            <a:r>
              <a:rPr lang="en-NL" sz="2000" dirty="0"/>
              <a:t>~ 7 months</a:t>
            </a:r>
          </a:p>
        </p:txBody>
      </p:sp>
      <p:pic>
        <p:nvPicPr>
          <p:cNvPr id="21" name="Picture 20">
            <a:extLst>
              <a:ext uri="{FF2B5EF4-FFF2-40B4-BE49-F238E27FC236}">
                <a16:creationId xmlns:a16="http://schemas.microsoft.com/office/drawing/2014/main" id="{CFD2CAC9-9404-DF46-9DD0-9690D0FF132A}"/>
              </a:ext>
            </a:extLst>
          </p:cNvPr>
          <p:cNvPicPr>
            <a:picLocks noChangeAspect="1"/>
          </p:cNvPicPr>
          <p:nvPr/>
        </p:nvPicPr>
        <p:blipFill rotWithShape="1">
          <a:blip r:embed="rId9"/>
          <a:srcRect l="85038" b="81862"/>
          <a:stretch/>
        </p:blipFill>
        <p:spPr>
          <a:xfrm>
            <a:off x="10757242" y="1641691"/>
            <a:ext cx="1100210" cy="755638"/>
          </a:xfrm>
          <a:prstGeom prst="rect">
            <a:avLst/>
          </a:prstGeom>
        </p:spPr>
      </p:pic>
    </p:spTree>
    <p:extLst>
      <p:ext uri="{BB962C8B-B14F-4D97-AF65-F5344CB8AC3E}">
        <p14:creationId xmlns:p14="http://schemas.microsoft.com/office/powerpoint/2010/main" val="308761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B96514-1189-2449-8207-BD0638E3DC64}"/>
              </a:ext>
            </a:extLst>
          </p:cNvPr>
          <p:cNvPicPr>
            <a:picLocks noChangeAspect="1"/>
          </p:cNvPicPr>
          <p:nvPr/>
        </p:nvPicPr>
        <p:blipFill>
          <a:blip r:embed="rId3"/>
          <a:stretch>
            <a:fillRect/>
          </a:stretch>
        </p:blipFill>
        <p:spPr>
          <a:xfrm>
            <a:off x="1100718" y="2444210"/>
            <a:ext cx="1994194" cy="3557366"/>
          </a:xfrm>
          <a:prstGeom prst="rect">
            <a:avLst/>
          </a:prstGeom>
        </p:spPr>
      </p:pic>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Does time increase session variance? </a:t>
            </a:r>
          </a:p>
        </p:txBody>
      </p:sp>
      <p:pic>
        <p:nvPicPr>
          <p:cNvPr id="7" name="Picture 6">
            <a:extLst>
              <a:ext uri="{FF2B5EF4-FFF2-40B4-BE49-F238E27FC236}">
                <a16:creationId xmlns:a16="http://schemas.microsoft.com/office/drawing/2014/main" id="{79F65264-85F2-E04E-A328-F9C836391AC3}"/>
              </a:ext>
            </a:extLst>
          </p:cNvPr>
          <p:cNvPicPr>
            <a:picLocks noChangeAspect="1"/>
          </p:cNvPicPr>
          <p:nvPr/>
        </p:nvPicPr>
        <p:blipFill>
          <a:blip r:embed="rId4"/>
          <a:stretch>
            <a:fillRect/>
          </a:stretch>
        </p:blipFill>
        <p:spPr>
          <a:xfrm>
            <a:off x="1100717" y="2444210"/>
            <a:ext cx="1994193" cy="3565198"/>
          </a:xfrm>
          <a:prstGeom prst="rect">
            <a:avLst/>
          </a:prstGeom>
        </p:spPr>
      </p:pic>
      <p:pic>
        <p:nvPicPr>
          <p:cNvPr id="14" name="Picture 13">
            <a:extLst>
              <a:ext uri="{FF2B5EF4-FFF2-40B4-BE49-F238E27FC236}">
                <a16:creationId xmlns:a16="http://schemas.microsoft.com/office/drawing/2014/main" id="{0A3BE3CD-FFAE-0249-AA10-E87A9C0D7E1F}"/>
              </a:ext>
            </a:extLst>
          </p:cNvPr>
          <p:cNvPicPr>
            <a:picLocks noChangeAspect="1"/>
          </p:cNvPicPr>
          <p:nvPr/>
        </p:nvPicPr>
        <p:blipFill>
          <a:blip r:embed="rId5"/>
          <a:stretch>
            <a:fillRect/>
          </a:stretch>
        </p:blipFill>
        <p:spPr>
          <a:xfrm>
            <a:off x="1100714" y="2444209"/>
            <a:ext cx="1998149" cy="3557365"/>
          </a:xfrm>
          <a:prstGeom prst="rect">
            <a:avLst/>
          </a:prstGeom>
        </p:spPr>
      </p:pic>
      <p:sp>
        <p:nvSpPr>
          <p:cNvPr id="15" name="TextBox 14">
            <a:extLst>
              <a:ext uri="{FF2B5EF4-FFF2-40B4-BE49-F238E27FC236}">
                <a16:creationId xmlns:a16="http://schemas.microsoft.com/office/drawing/2014/main" id="{DCFD7C63-0123-C34E-863F-831CF4DF1A1A}"/>
              </a:ext>
            </a:extLst>
          </p:cNvPr>
          <p:cNvSpPr txBox="1"/>
          <p:nvPr/>
        </p:nvSpPr>
        <p:spPr>
          <a:xfrm>
            <a:off x="1100715" y="6054584"/>
            <a:ext cx="2319142" cy="369332"/>
          </a:xfrm>
          <a:prstGeom prst="rect">
            <a:avLst/>
          </a:prstGeom>
          <a:noFill/>
        </p:spPr>
        <p:txBody>
          <a:bodyPr wrap="square" rtlCol="0">
            <a:spAutoFit/>
          </a:bodyPr>
          <a:lstStyle/>
          <a:p>
            <a:r>
              <a:rPr lang="en-NL" dirty="0"/>
              <a:t>Working memory</a:t>
            </a:r>
          </a:p>
        </p:txBody>
      </p:sp>
      <p:pic>
        <p:nvPicPr>
          <p:cNvPr id="3" name="Picture 2">
            <a:extLst>
              <a:ext uri="{FF2B5EF4-FFF2-40B4-BE49-F238E27FC236}">
                <a16:creationId xmlns:a16="http://schemas.microsoft.com/office/drawing/2014/main" id="{A643A613-DCF2-F14E-AA99-8E7E338EA33E}"/>
              </a:ext>
            </a:extLst>
          </p:cNvPr>
          <p:cNvPicPr>
            <a:picLocks noChangeAspect="1"/>
          </p:cNvPicPr>
          <p:nvPr/>
        </p:nvPicPr>
        <p:blipFill>
          <a:blip r:embed="rId6"/>
          <a:stretch>
            <a:fillRect/>
          </a:stretch>
        </p:blipFill>
        <p:spPr>
          <a:xfrm>
            <a:off x="3950372" y="1865417"/>
            <a:ext cx="2903892" cy="2078208"/>
          </a:xfrm>
          <a:prstGeom prst="rect">
            <a:avLst/>
          </a:prstGeom>
        </p:spPr>
      </p:pic>
      <p:pic>
        <p:nvPicPr>
          <p:cNvPr id="5" name="Picture 4">
            <a:extLst>
              <a:ext uri="{FF2B5EF4-FFF2-40B4-BE49-F238E27FC236}">
                <a16:creationId xmlns:a16="http://schemas.microsoft.com/office/drawing/2014/main" id="{625DAF38-3E2B-994E-BA67-4605BC5A22EF}"/>
              </a:ext>
            </a:extLst>
          </p:cNvPr>
          <p:cNvPicPr>
            <a:picLocks noChangeAspect="1"/>
          </p:cNvPicPr>
          <p:nvPr/>
        </p:nvPicPr>
        <p:blipFill>
          <a:blip r:embed="rId7"/>
          <a:stretch>
            <a:fillRect/>
          </a:stretch>
        </p:blipFill>
        <p:spPr>
          <a:xfrm>
            <a:off x="7486836" y="1865417"/>
            <a:ext cx="2903892" cy="2039052"/>
          </a:xfrm>
          <a:prstGeom prst="rect">
            <a:avLst/>
          </a:prstGeom>
        </p:spPr>
      </p:pic>
      <p:pic>
        <p:nvPicPr>
          <p:cNvPr id="9" name="Picture 8">
            <a:extLst>
              <a:ext uri="{FF2B5EF4-FFF2-40B4-BE49-F238E27FC236}">
                <a16:creationId xmlns:a16="http://schemas.microsoft.com/office/drawing/2014/main" id="{8F89DEED-F3DA-B342-8B91-CF5DD9CA116A}"/>
              </a:ext>
            </a:extLst>
          </p:cNvPr>
          <p:cNvPicPr>
            <a:picLocks noChangeAspect="1"/>
          </p:cNvPicPr>
          <p:nvPr/>
        </p:nvPicPr>
        <p:blipFill>
          <a:blip r:embed="rId8"/>
          <a:stretch>
            <a:fillRect/>
          </a:stretch>
        </p:blipFill>
        <p:spPr>
          <a:xfrm>
            <a:off x="3950373" y="4403203"/>
            <a:ext cx="2903892" cy="2020713"/>
          </a:xfrm>
          <a:prstGeom prst="rect">
            <a:avLst/>
          </a:prstGeom>
        </p:spPr>
      </p:pic>
      <p:pic>
        <p:nvPicPr>
          <p:cNvPr id="12" name="Picture 11">
            <a:extLst>
              <a:ext uri="{FF2B5EF4-FFF2-40B4-BE49-F238E27FC236}">
                <a16:creationId xmlns:a16="http://schemas.microsoft.com/office/drawing/2014/main" id="{DF44D188-1EB6-4642-899A-C07D3C15249D}"/>
              </a:ext>
            </a:extLst>
          </p:cNvPr>
          <p:cNvPicPr>
            <a:picLocks noChangeAspect="1"/>
          </p:cNvPicPr>
          <p:nvPr/>
        </p:nvPicPr>
        <p:blipFill>
          <a:blip r:embed="rId9"/>
          <a:stretch>
            <a:fillRect/>
          </a:stretch>
        </p:blipFill>
        <p:spPr>
          <a:xfrm>
            <a:off x="7486836" y="4403203"/>
            <a:ext cx="2815833" cy="2039052"/>
          </a:xfrm>
          <a:prstGeom prst="rect">
            <a:avLst/>
          </a:prstGeom>
        </p:spPr>
      </p:pic>
      <p:sp>
        <p:nvSpPr>
          <p:cNvPr id="16" name="TextBox 15">
            <a:extLst>
              <a:ext uri="{FF2B5EF4-FFF2-40B4-BE49-F238E27FC236}">
                <a16:creationId xmlns:a16="http://schemas.microsoft.com/office/drawing/2014/main" id="{3754E729-1365-6B43-A8DE-8EA786175650}"/>
              </a:ext>
            </a:extLst>
          </p:cNvPr>
          <p:cNvSpPr txBox="1"/>
          <p:nvPr/>
        </p:nvSpPr>
        <p:spPr>
          <a:xfrm>
            <a:off x="4554829" y="1619400"/>
            <a:ext cx="1994193" cy="400110"/>
          </a:xfrm>
          <a:prstGeom prst="rect">
            <a:avLst/>
          </a:prstGeom>
          <a:solidFill>
            <a:schemeClr val="bg1"/>
          </a:solidFill>
        </p:spPr>
        <p:txBody>
          <a:bodyPr wrap="square" rtlCol="0">
            <a:spAutoFit/>
          </a:bodyPr>
          <a:lstStyle/>
          <a:p>
            <a:r>
              <a:rPr lang="en-NL" sz="2000" dirty="0"/>
              <a:t>~ 20 minutes</a:t>
            </a:r>
          </a:p>
        </p:txBody>
      </p:sp>
      <p:sp>
        <p:nvSpPr>
          <p:cNvPr id="17" name="TextBox 16">
            <a:extLst>
              <a:ext uri="{FF2B5EF4-FFF2-40B4-BE49-F238E27FC236}">
                <a16:creationId xmlns:a16="http://schemas.microsoft.com/office/drawing/2014/main" id="{36DC9C59-4CF6-0D4E-9C8E-389E94789350}"/>
              </a:ext>
            </a:extLst>
          </p:cNvPr>
          <p:cNvSpPr txBox="1"/>
          <p:nvPr/>
        </p:nvSpPr>
        <p:spPr>
          <a:xfrm>
            <a:off x="8170519" y="1619400"/>
            <a:ext cx="1994193" cy="400110"/>
          </a:xfrm>
          <a:prstGeom prst="rect">
            <a:avLst/>
          </a:prstGeom>
          <a:solidFill>
            <a:schemeClr val="bg1"/>
          </a:solidFill>
        </p:spPr>
        <p:txBody>
          <a:bodyPr wrap="square" rtlCol="0">
            <a:spAutoFit/>
          </a:bodyPr>
          <a:lstStyle/>
          <a:p>
            <a:r>
              <a:rPr lang="en-NL" sz="2000" dirty="0"/>
              <a:t>~ 1 month</a:t>
            </a:r>
          </a:p>
        </p:txBody>
      </p:sp>
      <p:sp>
        <p:nvSpPr>
          <p:cNvPr id="18" name="TextBox 17">
            <a:extLst>
              <a:ext uri="{FF2B5EF4-FFF2-40B4-BE49-F238E27FC236}">
                <a16:creationId xmlns:a16="http://schemas.microsoft.com/office/drawing/2014/main" id="{9CC864F4-E946-F547-BE1B-41CEA23FC524}"/>
              </a:ext>
            </a:extLst>
          </p:cNvPr>
          <p:cNvSpPr txBox="1"/>
          <p:nvPr/>
        </p:nvSpPr>
        <p:spPr>
          <a:xfrm>
            <a:off x="4705165" y="4189642"/>
            <a:ext cx="1994193" cy="400110"/>
          </a:xfrm>
          <a:prstGeom prst="rect">
            <a:avLst/>
          </a:prstGeom>
          <a:solidFill>
            <a:schemeClr val="bg1"/>
          </a:solidFill>
        </p:spPr>
        <p:txBody>
          <a:bodyPr wrap="square" rtlCol="0">
            <a:spAutoFit/>
          </a:bodyPr>
          <a:lstStyle/>
          <a:p>
            <a:r>
              <a:rPr lang="en-NL" sz="2000" dirty="0"/>
              <a:t>~ 2 months</a:t>
            </a:r>
          </a:p>
        </p:txBody>
      </p:sp>
      <p:sp>
        <p:nvSpPr>
          <p:cNvPr id="19" name="TextBox 18">
            <a:extLst>
              <a:ext uri="{FF2B5EF4-FFF2-40B4-BE49-F238E27FC236}">
                <a16:creationId xmlns:a16="http://schemas.microsoft.com/office/drawing/2014/main" id="{3023FDCA-5B37-4444-BC49-D3860171ACD2}"/>
              </a:ext>
            </a:extLst>
          </p:cNvPr>
          <p:cNvSpPr txBox="1"/>
          <p:nvPr/>
        </p:nvSpPr>
        <p:spPr>
          <a:xfrm>
            <a:off x="8170518" y="4189642"/>
            <a:ext cx="1994193" cy="400110"/>
          </a:xfrm>
          <a:prstGeom prst="rect">
            <a:avLst/>
          </a:prstGeom>
          <a:solidFill>
            <a:schemeClr val="bg1"/>
          </a:solidFill>
        </p:spPr>
        <p:txBody>
          <a:bodyPr wrap="square" rtlCol="0">
            <a:spAutoFit/>
          </a:bodyPr>
          <a:lstStyle/>
          <a:p>
            <a:r>
              <a:rPr lang="en-NL" sz="2000" dirty="0"/>
              <a:t>~ 7 months</a:t>
            </a:r>
          </a:p>
        </p:txBody>
      </p:sp>
      <p:pic>
        <p:nvPicPr>
          <p:cNvPr id="21" name="Picture 20">
            <a:extLst>
              <a:ext uri="{FF2B5EF4-FFF2-40B4-BE49-F238E27FC236}">
                <a16:creationId xmlns:a16="http://schemas.microsoft.com/office/drawing/2014/main" id="{CFD2CAC9-9404-DF46-9DD0-9690D0FF132A}"/>
              </a:ext>
            </a:extLst>
          </p:cNvPr>
          <p:cNvPicPr>
            <a:picLocks noChangeAspect="1"/>
          </p:cNvPicPr>
          <p:nvPr/>
        </p:nvPicPr>
        <p:blipFill rotWithShape="1">
          <a:blip r:embed="rId10"/>
          <a:srcRect l="85038" b="81862"/>
          <a:stretch/>
        </p:blipFill>
        <p:spPr>
          <a:xfrm>
            <a:off x="10757242" y="1641691"/>
            <a:ext cx="1100210" cy="755638"/>
          </a:xfrm>
          <a:prstGeom prst="rect">
            <a:avLst/>
          </a:prstGeom>
        </p:spPr>
      </p:pic>
    </p:spTree>
    <p:extLst>
      <p:ext uri="{BB962C8B-B14F-4D97-AF65-F5344CB8AC3E}">
        <p14:creationId xmlns:p14="http://schemas.microsoft.com/office/powerpoint/2010/main" val="248445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Does time increase session variance? </a:t>
            </a:r>
          </a:p>
        </p:txBody>
      </p:sp>
      <p:sp>
        <p:nvSpPr>
          <p:cNvPr id="8" name="TextBox 7">
            <a:extLst>
              <a:ext uri="{FF2B5EF4-FFF2-40B4-BE49-F238E27FC236}">
                <a16:creationId xmlns:a16="http://schemas.microsoft.com/office/drawing/2014/main" id="{73C6886B-6149-CB4C-8C99-3B2190A22A89}"/>
              </a:ext>
            </a:extLst>
          </p:cNvPr>
          <p:cNvSpPr txBox="1"/>
          <p:nvPr/>
        </p:nvSpPr>
        <p:spPr>
          <a:xfrm>
            <a:off x="825939" y="1635413"/>
            <a:ext cx="9661086" cy="621709"/>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Time does not seem to increase session variance.</a:t>
            </a:r>
          </a:p>
        </p:txBody>
      </p:sp>
    </p:spTree>
    <p:extLst>
      <p:ext uri="{BB962C8B-B14F-4D97-AF65-F5344CB8AC3E}">
        <p14:creationId xmlns:p14="http://schemas.microsoft.com/office/powerpoint/2010/main" val="198053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106680" y="339006"/>
            <a:ext cx="4533696" cy="1200329"/>
          </a:xfrm>
          <a:prstGeom prst="rect">
            <a:avLst/>
          </a:prstGeom>
          <a:noFill/>
        </p:spPr>
        <p:txBody>
          <a:bodyPr wrap="square" rtlCol="0">
            <a:spAutoFit/>
          </a:bodyPr>
          <a:lstStyle/>
          <a:p>
            <a:pPr algn="r"/>
            <a:r>
              <a:rPr lang="en-NL" sz="3600" b="1" dirty="0"/>
              <a:t>Relationship between </a:t>
            </a:r>
          </a:p>
          <a:p>
            <a:pPr algn="r"/>
            <a:r>
              <a:rPr lang="en-NL" sz="3600" b="1" dirty="0"/>
              <a:t>tasks and drinking</a:t>
            </a:r>
          </a:p>
        </p:txBody>
      </p:sp>
      <p:pic>
        <p:nvPicPr>
          <p:cNvPr id="3" name="Picture 2">
            <a:extLst>
              <a:ext uri="{FF2B5EF4-FFF2-40B4-BE49-F238E27FC236}">
                <a16:creationId xmlns:a16="http://schemas.microsoft.com/office/drawing/2014/main" id="{5541BC5F-3870-AC41-B508-6249C27D04FE}"/>
              </a:ext>
            </a:extLst>
          </p:cNvPr>
          <p:cNvPicPr>
            <a:picLocks noChangeAspect="1"/>
          </p:cNvPicPr>
          <p:nvPr/>
        </p:nvPicPr>
        <p:blipFill>
          <a:blip r:embed="rId3"/>
          <a:stretch>
            <a:fillRect/>
          </a:stretch>
        </p:blipFill>
        <p:spPr>
          <a:xfrm>
            <a:off x="4520373" y="339275"/>
            <a:ext cx="7412547" cy="6381834"/>
          </a:xfrm>
          <a:prstGeom prst="rect">
            <a:avLst/>
          </a:prstGeom>
        </p:spPr>
      </p:pic>
      <p:sp>
        <p:nvSpPr>
          <p:cNvPr id="6" name="TextBox 5">
            <a:extLst>
              <a:ext uri="{FF2B5EF4-FFF2-40B4-BE49-F238E27FC236}">
                <a16:creationId xmlns:a16="http://schemas.microsoft.com/office/drawing/2014/main" id="{70B9C070-400D-794A-9352-16A64A48D2E1}"/>
              </a:ext>
            </a:extLst>
          </p:cNvPr>
          <p:cNvSpPr txBox="1"/>
          <p:nvPr/>
        </p:nvSpPr>
        <p:spPr>
          <a:xfrm>
            <a:off x="259080" y="1635413"/>
            <a:ext cx="3928941" cy="1631216"/>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SSRTs correlate with WM</a:t>
            </a:r>
          </a:p>
          <a:p>
            <a:pPr marL="457200" indent="-457200">
              <a:buFont typeface="+mj-lt"/>
              <a:buAutoNum type="arabicPeriod"/>
            </a:pPr>
            <a:r>
              <a:rPr lang="en-NL" sz="2000" dirty="0"/>
              <a:t>WM and SSRT correlate with median EMA drinking (Sperman)</a:t>
            </a:r>
          </a:p>
        </p:txBody>
      </p:sp>
      <p:sp>
        <p:nvSpPr>
          <p:cNvPr id="7" name="TextBox 6">
            <a:extLst>
              <a:ext uri="{FF2B5EF4-FFF2-40B4-BE49-F238E27FC236}">
                <a16:creationId xmlns:a16="http://schemas.microsoft.com/office/drawing/2014/main" id="{C3D36C99-6D0E-0547-BC9B-19DD2351DEFD}"/>
              </a:ext>
            </a:extLst>
          </p:cNvPr>
          <p:cNvSpPr txBox="1"/>
          <p:nvPr/>
        </p:nvSpPr>
        <p:spPr>
          <a:xfrm>
            <a:off x="7246620" y="339006"/>
            <a:ext cx="3928941" cy="621709"/>
          </a:xfrm>
          <a:prstGeom prst="rect">
            <a:avLst/>
          </a:prstGeom>
          <a:noFill/>
        </p:spPr>
        <p:txBody>
          <a:bodyPr wrap="square" rtlCol="0" anchor="t">
            <a:spAutoFit/>
          </a:bodyPr>
          <a:lstStyle/>
          <a:p>
            <a:pPr>
              <a:lnSpc>
                <a:spcPct val="200000"/>
              </a:lnSpc>
            </a:pPr>
            <a:r>
              <a:rPr lang="en-NL" sz="2000" dirty="0"/>
              <a:t>modeled jointly</a:t>
            </a:r>
          </a:p>
        </p:txBody>
      </p:sp>
    </p:spTree>
    <p:extLst>
      <p:ext uri="{BB962C8B-B14F-4D97-AF65-F5344CB8AC3E}">
        <p14:creationId xmlns:p14="http://schemas.microsoft.com/office/powerpoint/2010/main" val="18134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106680" y="339006"/>
            <a:ext cx="4533696" cy="1200329"/>
          </a:xfrm>
          <a:prstGeom prst="rect">
            <a:avLst/>
          </a:prstGeom>
          <a:noFill/>
        </p:spPr>
        <p:txBody>
          <a:bodyPr wrap="square" rtlCol="0">
            <a:spAutoFit/>
          </a:bodyPr>
          <a:lstStyle/>
          <a:p>
            <a:pPr algn="r"/>
            <a:r>
              <a:rPr lang="en-NL" sz="3600" b="1" dirty="0"/>
              <a:t>Relationship between </a:t>
            </a:r>
          </a:p>
          <a:p>
            <a:pPr algn="r"/>
            <a:r>
              <a:rPr lang="en-NL" sz="3600" b="1" dirty="0"/>
              <a:t>tasks and drinking</a:t>
            </a:r>
          </a:p>
        </p:txBody>
      </p:sp>
      <p:pic>
        <p:nvPicPr>
          <p:cNvPr id="3" name="Picture 2">
            <a:extLst>
              <a:ext uri="{FF2B5EF4-FFF2-40B4-BE49-F238E27FC236}">
                <a16:creationId xmlns:a16="http://schemas.microsoft.com/office/drawing/2014/main" id="{5541BC5F-3870-AC41-B508-6249C27D04FE}"/>
              </a:ext>
            </a:extLst>
          </p:cNvPr>
          <p:cNvPicPr>
            <a:picLocks noChangeAspect="1"/>
          </p:cNvPicPr>
          <p:nvPr/>
        </p:nvPicPr>
        <p:blipFill>
          <a:blip r:embed="rId3"/>
          <a:stretch>
            <a:fillRect/>
          </a:stretch>
        </p:blipFill>
        <p:spPr>
          <a:xfrm>
            <a:off x="4520373" y="339275"/>
            <a:ext cx="7412547" cy="6381834"/>
          </a:xfrm>
          <a:prstGeom prst="rect">
            <a:avLst/>
          </a:prstGeom>
        </p:spPr>
      </p:pic>
      <p:sp>
        <p:nvSpPr>
          <p:cNvPr id="6" name="TextBox 5">
            <a:extLst>
              <a:ext uri="{FF2B5EF4-FFF2-40B4-BE49-F238E27FC236}">
                <a16:creationId xmlns:a16="http://schemas.microsoft.com/office/drawing/2014/main" id="{70B9C070-400D-794A-9352-16A64A48D2E1}"/>
              </a:ext>
            </a:extLst>
          </p:cNvPr>
          <p:cNvSpPr txBox="1"/>
          <p:nvPr/>
        </p:nvSpPr>
        <p:spPr>
          <a:xfrm>
            <a:off x="259080" y="1635413"/>
            <a:ext cx="3928941" cy="1631216"/>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SSRTs correlate with WM</a:t>
            </a:r>
          </a:p>
          <a:p>
            <a:pPr marL="457200" indent="-457200">
              <a:buFont typeface="+mj-lt"/>
              <a:buAutoNum type="arabicPeriod"/>
            </a:pPr>
            <a:r>
              <a:rPr lang="en-NL" sz="2000" dirty="0"/>
              <a:t>WM and SSRT correlate with median EMA drinking (Sperman)</a:t>
            </a:r>
          </a:p>
        </p:txBody>
      </p:sp>
      <p:pic>
        <p:nvPicPr>
          <p:cNvPr id="4" name="Picture 3">
            <a:extLst>
              <a:ext uri="{FF2B5EF4-FFF2-40B4-BE49-F238E27FC236}">
                <a16:creationId xmlns:a16="http://schemas.microsoft.com/office/drawing/2014/main" id="{1185A475-3777-6F4B-84DB-62410A1FD1E4}"/>
              </a:ext>
            </a:extLst>
          </p:cNvPr>
          <p:cNvPicPr>
            <a:picLocks noChangeAspect="1"/>
          </p:cNvPicPr>
          <p:nvPr/>
        </p:nvPicPr>
        <p:blipFill rotWithShape="1">
          <a:blip r:embed="rId4">
            <a:alphaModFix/>
          </a:blip>
          <a:srcRect l="33402" b="34000"/>
          <a:stretch/>
        </p:blipFill>
        <p:spPr>
          <a:xfrm>
            <a:off x="5686150" y="339006"/>
            <a:ext cx="5172350" cy="5163889"/>
          </a:xfrm>
          <a:prstGeom prst="rect">
            <a:avLst/>
          </a:prstGeom>
        </p:spPr>
      </p:pic>
      <p:sp>
        <p:nvSpPr>
          <p:cNvPr id="7" name="TextBox 6">
            <a:extLst>
              <a:ext uri="{FF2B5EF4-FFF2-40B4-BE49-F238E27FC236}">
                <a16:creationId xmlns:a16="http://schemas.microsoft.com/office/drawing/2014/main" id="{AFD08106-66CC-1044-9B4A-C4A79A317518}"/>
              </a:ext>
            </a:extLst>
          </p:cNvPr>
          <p:cNvSpPr txBox="1"/>
          <p:nvPr/>
        </p:nvSpPr>
        <p:spPr>
          <a:xfrm>
            <a:off x="7246620" y="339006"/>
            <a:ext cx="3928941" cy="621709"/>
          </a:xfrm>
          <a:prstGeom prst="rect">
            <a:avLst/>
          </a:prstGeom>
          <a:noFill/>
        </p:spPr>
        <p:txBody>
          <a:bodyPr wrap="square" rtlCol="0" anchor="t">
            <a:spAutoFit/>
          </a:bodyPr>
          <a:lstStyle/>
          <a:p>
            <a:pPr>
              <a:lnSpc>
                <a:spcPct val="200000"/>
              </a:lnSpc>
            </a:pPr>
            <a:r>
              <a:rPr lang="en-NL" sz="2000" dirty="0"/>
              <a:t>modeled seperately</a:t>
            </a:r>
          </a:p>
        </p:txBody>
      </p:sp>
    </p:spTree>
    <p:extLst>
      <p:ext uri="{BB962C8B-B14F-4D97-AF65-F5344CB8AC3E}">
        <p14:creationId xmlns:p14="http://schemas.microsoft.com/office/powerpoint/2010/main" val="89408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F9AEB-C2D6-C645-81FF-86892EA8441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9173" b="99082" l="35683" r="62764">
                        <a14:foregroundMark x1="44284" y1="77784" x2="44284" y2="77784"/>
                        <a14:foregroundMark x1="51443" y1="72101" x2="51443" y2="72101"/>
                        <a14:foregroundMark x1="47392" y1="81745" x2="47392" y2="81745"/>
                        <a14:foregroundMark x1="46393" y1="89150" x2="46393" y2="89150"/>
                        <a14:foregroundMark x1="39012" y1="83467" x2="39012" y2="83467"/>
                        <a14:foregroundMark x1="39345" y1="86452" x2="39345" y2="86452"/>
                        <a14:foregroundMark x1="50610" y1="97417" x2="50610" y2="97417"/>
                        <a14:foregroundMark x1="56770" y1="98278" x2="56770" y2="98278"/>
                        <a14:foregroundMark x1="50111" y1="99082" x2="50111" y2="99082"/>
                        <a14:foregroundMark x1="52442" y1="69173" x2="52442" y2="69173"/>
                      </a14:backgroundRemoval>
                    </a14:imgEffect>
                  </a14:imgLayer>
                </a14:imgProps>
              </a:ext>
            </a:extLst>
          </a:blip>
          <a:srcRect l="32337" t="66913" r="33769"/>
          <a:stretch/>
        </p:blipFill>
        <p:spPr>
          <a:xfrm>
            <a:off x="4842933" y="4626003"/>
            <a:ext cx="2404534" cy="2269067"/>
          </a:xfrm>
          <a:prstGeom prst="rect">
            <a:avLst/>
          </a:prstGeom>
        </p:spPr>
      </p:pic>
      <p:sp>
        <p:nvSpPr>
          <p:cNvPr id="2" name="TextBox 1">
            <a:extLst>
              <a:ext uri="{FF2B5EF4-FFF2-40B4-BE49-F238E27FC236}">
                <a16:creationId xmlns:a16="http://schemas.microsoft.com/office/drawing/2014/main" id="{A34FB649-26B2-2740-9153-D50509F7C292}"/>
              </a:ext>
            </a:extLst>
          </p:cNvPr>
          <p:cNvSpPr txBox="1"/>
          <p:nvPr/>
        </p:nvSpPr>
        <p:spPr>
          <a:xfrm>
            <a:off x="1730326" y="6006906"/>
            <a:ext cx="4051495" cy="646331"/>
          </a:xfrm>
          <a:prstGeom prst="rect">
            <a:avLst/>
          </a:prstGeom>
          <a:noFill/>
        </p:spPr>
        <p:txBody>
          <a:bodyPr wrap="square" rtlCol="0">
            <a:spAutoFit/>
          </a:bodyPr>
          <a:lstStyle/>
          <a:p>
            <a:r>
              <a:rPr lang="en-NL" dirty="0"/>
              <a:t>Of all drugs, alcohol and tobacco have strongest negative impact on health.</a:t>
            </a:r>
          </a:p>
        </p:txBody>
      </p:sp>
      <p:sp>
        <p:nvSpPr>
          <p:cNvPr id="5" name="TextBox 4">
            <a:extLst>
              <a:ext uri="{FF2B5EF4-FFF2-40B4-BE49-F238E27FC236}">
                <a16:creationId xmlns:a16="http://schemas.microsoft.com/office/drawing/2014/main" id="{FD386BC8-D370-7C49-80A9-16C0418D7AF0}"/>
              </a:ext>
            </a:extLst>
          </p:cNvPr>
          <p:cNvSpPr txBox="1"/>
          <p:nvPr/>
        </p:nvSpPr>
        <p:spPr>
          <a:xfrm>
            <a:off x="6609471" y="4696265"/>
            <a:ext cx="4842933" cy="646331"/>
          </a:xfrm>
          <a:prstGeom prst="rect">
            <a:avLst/>
          </a:prstGeom>
          <a:noFill/>
        </p:spPr>
        <p:txBody>
          <a:bodyPr wrap="square" rtlCol="0">
            <a:spAutoFit/>
          </a:bodyPr>
          <a:lstStyle/>
          <a:p>
            <a:r>
              <a:rPr lang="en-NL"/>
              <a:t>19% of people suffering from addiction regain behavioral control over drug intake.</a:t>
            </a:r>
          </a:p>
        </p:txBody>
      </p:sp>
      <p:sp>
        <p:nvSpPr>
          <p:cNvPr id="8" name="TextBox 7">
            <a:extLst>
              <a:ext uri="{FF2B5EF4-FFF2-40B4-BE49-F238E27FC236}">
                <a16:creationId xmlns:a16="http://schemas.microsoft.com/office/drawing/2014/main" id="{CF101298-D9C8-1C4F-8CFE-1612BC043785}"/>
              </a:ext>
            </a:extLst>
          </p:cNvPr>
          <p:cNvSpPr txBox="1"/>
          <p:nvPr/>
        </p:nvSpPr>
        <p:spPr>
          <a:xfrm>
            <a:off x="1784350" y="4538537"/>
            <a:ext cx="4842933" cy="1200329"/>
          </a:xfrm>
          <a:prstGeom prst="rect">
            <a:avLst/>
          </a:prstGeom>
          <a:noFill/>
        </p:spPr>
        <p:txBody>
          <a:bodyPr wrap="square" rtlCol="0">
            <a:spAutoFit/>
          </a:bodyPr>
          <a:lstStyle/>
          <a:p>
            <a:r>
              <a:rPr lang="en-NL" sz="3600" b="1"/>
              <a:t>How do people lose control?</a:t>
            </a:r>
          </a:p>
        </p:txBody>
      </p:sp>
      <p:sp>
        <p:nvSpPr>
          <p:cNvPr id="11" name="TextBox 10">
            <a:extLst>
              <a:ext uri="{FF2B5EF4-FFF2-40B4-BE49-F238E27FC236}">
                <a16:creationId xmlns:a16="http://schemas.microsoft.com/office/drawing/2014/main" id="{C40B0CB9-D2F7-0448-B1C9-749E57EB4EF2}"/>
              </a:ext>
            </a:extLst>
          </p:cNvPr>
          <p:cNvSpPr txBox="1"/>
          <p:nvPr/>
        </p:nvSpPr>
        <p:spPr>
          <a:xfrm>
            <a:off x="7150434" y="5465971"/>
            <a:ext cx="4842933" cy="1200329"/>
          </a:xfrm>
          <a:prstGeom prst="rect">
            <a:avLst/>
          </a:prstGeom>
          <a:noFill/>
        </p:spPr>
        <p:txBody>
          <a:bodyPr wrap="square" rtlCol="0">
            <a:spAutoFit/>
          </a:bodyPr>
          <a:lstStyle/>
          <a:p>
            <a:r>
              <a:rPr lang="en-NL" sz="3600" b="1"/>
              <a:t>How do they regain control?</a:t>
            </a:r>
          </a:p>
        </p:txBody>
      </p:sp>
      <p:sp>
        <p:nvSpPr>
          <p:cNvPr id="9" name="TextBox 8">
            <a:extLst>
              <a:ext uri="{FF2B5EF4-FFF2-40B4-BE49-F238E27FC236}">
                <a16:creationId xmlns:a16="http://schemas.microsoft.com/office/drawing/2014/main" id="{E092740B-ACF6-ED40-AF18-9D59A2984D6F}"/>
              </a:ext>
            </a:extLst>
          </p:cNvPr>
          <p:cNvSpPr txBox="1"/>
          <p:nvPr/>
        </p:nvSpPr>
        <p:spPr>
          <a:xfrm>
            <a:off x="9110328" y="6527800"/>
            <a:ext cx="3081672" cy="276999"/>
          </a:xfrm>
          <a:prstGeom prst="rect">
            <a:avLst/>
          </a:prstGeom>
          <a:noFill/>
        </p:spPr>
        <p:txBody>
          <a:bodyPr wrap="square" rtlCol="0">
            <a:spAutoFit/>
          </a:bodyPr>
          <a:lstStyle/>
          <a:p>
            <a:pPr algn="r"/>
            <a:r>
              <a:rPr lang="en-US" sz="1200" dirty="0"/>
              <a:t>Heinz et al., 2019, Addict. Biol.</a:t>
            </a:r>
          </a:p>
        </p:txBody>
      </p:sp>
      <p:sp>
        <p:nvSpPr>
          <p:cNvPr id="4" name="TextBox 3">
            <a:extLst>
              <a:ext uri="{FF2B5EF4-FFF2-40B4-BE49-F238E27FC236}">
                <a16:creationId xmlns:a16="http://schemas.microsoft.com/office/drawing/2014/main" id="{223125C3-A40E-7A45-885A-80D942FF826C}"/>
              </a:ext>
            </a:extLst>
          </p:cNvPr>
          <p:cNvSpPr txBox="1"/>
          <p:nvPr/>
        </p:nvSpPr>
        <p:spPr>
          <a:xfrm>
            <a:off x="1784350" y="656216"/>
            <a:ext cx="8403142" cy="2677656"/>
          </a:xfrm>
          <a:prstGeom prst="rect">
            <a:avLst/>
          </a:prstGeom>
          <a:noFill/>
        </p:spPr>
        <p:txBody>
          <a:bodyPr wrap="square" rtlCol="0">
            <a:spAutoFit/>
          </a:bodyPr>
          <a:lstStyle/>
          <a:p>
            <a:r>
              <a:rPr lang="en-US" sz="1200" dirty="0"/>
              <a:t>Answer from participant via email:</a:t>
            </a:r>
          </a:p>
          <a:p>
            <a:endParaRPr lang="en-US" sz="1200" dirty="0"/>
          </a:p>
          <a:p>
            <a:r>
              <a:rPr lang="en-US" sz="1200" dirty="0"/>
              <a:t>“</a:t>
            </a:r>
            <a:r>
              <a:rPr lang="en-US" sz="1200" dirty="0" err="1"/>
              <a:t>Antwort</a:t>
            </a:r>
            <a:r>
              <a:rPr lang="en-US" sz="1200" dirty="0"/>
              <a:t> 1:</a:t>
            </a:r>
          </a:p>
          <a:p>
            <a:r>
              <a:rPr lang="en-US" sz="1200" b="1" dirty="0"/>
              <a:t>Private</a:t>
            </a:r>
            <a:r>
              <a:rPr lang="en-US" sz="1200" dirty="0"/>
              <a:t>, </a:t>
            </a:r>
            <a:r>
              <a:rPr lang="en-US" sz="1200" b="1" dirty="0" err="1"/>
              <a:t>persönliche</a:t>
            </a:r>
            <a:r>
              <a:rPr lang="en-US" sz="1200" dirty="0"/>
              <a:t> und </a:t>
            </a:r>
            <a:r>
              <a:rPr lang="en-US" sz="1200" b="1" dirty="0" err="1"/>
              <a:t>viele</a:t>
            </a:r>
            <a:r>
              <a:rPr lang="en-US" sz="1200" b="1" dirty="0"/>
              <a:t> </a:t>
            </a:r>
            <a:r>
              <a:rPr lang="en-US" sz="1200" b="1" dirty="0" err="1"/>
              <a:t>andere</a:t>
            </a:r>
            <a:r>
              <a:rPr lang="en-US" sz="1200" b="1" dirty="0"/>
              <a:t> </a:t>
            </a:r>
            <a:r>
              <a:rPr lang="en-US" sz="1200" b="1" dirty="0" err="1"/>
              <a:t>Probleme</a:t>
            </a:r>
            <a:r>
              <a:rPr lang="en-US" sz="1200" dirty="0"/>
              <a:t>, </a:t>
            </a:r>
            <a:r>
              <a:rPr lang="en-US" sz="1200" dirty="0" err="1"/>
              <a:t>aus</a:t>
            </a:r>
            <a:r>
              <a:rPr lang="en-US" sz="1200" dirty="0"/>
              <a:t> </a:t>
            </a:r>
            <a:r>
              <a:rPr lang="en-US" sz="1200" dirty="0" err="1"/>
              <a:t>welchen</a:t>
            </a:r>
            <a:r>
              <a:rPr lang="en-US" sz="1200" dirty="0"/>
              <a:t> </a:t>
            </a:r>
            <a:r>
              <a:rPr lang="en-US" sz="1200" dirty="0" err="1"/>
              <a:t>Bereichen</a:t>
            </a:r>
            <a:r>
              <a:rPr lang="en-US" sz="1200" dirty="0"/>
              <a:t> </a:t>
            </a:r>
            <a:r>
              <a:rPr lang="en-US" sz="1200" dirty="0" err="1"/>
              <a:t>auch</a:t>
            </a:r>
            <a:r>
              <a:rPr lang="en-US" sz="1200" dirty="0"/>
              <a:t> </a:t>
            </a:r>
            <a:r>
              <a:rPr lang="en-US" sz="1200" dirty="0" err="1"/>
              <a:t>immer</a:t>
            </a:r>
            <a:r>
              <a:rPr lang="en-US" sz="1200" dirty="0"/>
              <a:t>, </a:t>
            </a:r>
            <a:r>
              <a:rPr lang="en-US" sz="1200" dirty="0" err="1"/>
              <a:t>können</a:t>
            </a:r>
            <a:r>
              <a:rPr lang="en-US" sz="1200" dirty="0"/>
              <a:t> </a:t>
            </a:r>
            <a:r>
              <a:rPr lang="en-US" sz="1200" dirty="0" err="1"/>
              <a:t>Gründe</a:t>
            </a:r>
            <a:r>
              <a:rPr lang="en-US" sz="1200" dirty="0"/>
              <a:t> </a:t>
            </a:r>
            <a:r>
              <a:rPr lang="en-US" sz="1200" dirty="0" err="1"/>
              <a:t>dafür</a:t>
            </a:r>
            <a:r>
              <a:rPr lang="en-US" sz="1200" dirty="0"/>
              <a:t> sein.</a:t>
            </a:r>
          </a:p>
          <a:p>
            <a:r>
              <a:rPr lang="en-US" sz="1200" dirty="0"/>
              <a:t>Man </a:t>
            </a:r>
            <a:r>
              <a:rPr lang="en-US" sz="1200" dirty="0" err="1"/>
              <a:t>munkelt</a:t>
            </a:r>
            <a:r>
              <a:rPr lang="en-US" sz="1200" dirty="0"/>
              <a:t> </a:t>
            </a:r>
            <a:r>
              <a:rPr lang="en-US" sz="1200" dirty="0" err="1"/>
              <a:t>sogar</a:t>
            </a:r>
            <a:r>
              <a:rPr lang="en-US" sz="1200" dirty="0"/>
              <a:t>, </a:t>
            </a:r>
            <a:r>
              <a:rPr lang="en-US" sz="1200" dirty="0" err="1"/>
              <a:t>dass</a:t>
            </a:r>
            <a:r>
              <a:rPr lang="en-US" sz="1200" dirty="0"/>
              <a:t> </a:t>
            </a:r>
            <a:r>
              <a:rPr lang="en-US" sz="1200" dirty="0" err="1"/>
              <a:t>auch</a:t>
            </a:r>
            <a:r>
              <a:rPr lang="en-US" sz="1200" dirty="0"/>
              <a:t> </a:t>
            </a:r>
            <a:r>
              <a:rPr lang="en-US" sz="1200" dirty="0" err="1"/>
              <a:t>fröhliche</a:t>
            </a:r>
            <a:r>
              <a:rPr lang="en-US" sz="1200" dirty="0"/>
              <a:t> </a:t>
            </a:r>
            <a:r>
              <a:rPr lang="en-US" sz="1200" dirty="0" err="1"/>
              <a:t>Zusammenkünfte</a:t>
            </a:r>
            <a:r>
              <a:rPr lang="en-US" sz="1200" dirty="0"/>
              <a:t> </a:t>
            </a:r>
            <a:r>
              <a:rPr lang="en-US" sz="1200" dirty="0" err="1"/>
              <a:t>jeglicher</a:t>
            </a:r>
            <a:r>
              <a:rPr lang="en-US" sz="1200" dirty="0"/>
              <a:t> Art </a:t>
            </a:r>
            <a:r>
              <a:rPr lang="en-US" sz="1200" dirty="0" err="1"/>
              <a:t>dafür</a:t>
            </a:r>
            <a:r>
              <a:rPr lang="en-US" sz="1200" dirty="0"/>
              <a:t> </a:t>
            </a:r>
            <a:r>
              <a:rPr lang="en-US" sz="1200" dirty="0" err="1"/>
              <a:t>verantwortlich</a:t>
            </a:r>
            <a:r>
              <a:rPr lang="en-US" sz="1200" dirty="0"/>
              <a:t> sein </a:t>
            </a:r>
            <a:r>
              <a:rPr lang="en-US" sz="1200" dirty="0" err="1"/>
              <a:t>sollen</a:t>
            </a:r>
            <a:r>
              <a:rPr lang="en-US" sz="1200" dirty="0"/>
              <a:t>. Manche Menschen </a:t>
            </a:r>
            <a:r>
              <a:rPr lang="en-US" sz="1200" dirty="0" err="1"/>
              <a:t>trinken</a:t>
            </a:r>
            <a:r>
              <a:rPr lang="en-US" sz="1200" dirty="0"/>
              <a:t> </a:t>
            </a:r>
            <a:r>
              <a:rPr lang="en-US" sz="1200" dirty="0" err="1"/>
              <a:t>sogar</a:t>
            </a:r>
            <a:r>
              <a:rPr lang="en-US" sz="1200" dirty="0"/>
              <a:t> </a:t>
            </a:r>
            <a:r>
              <a:rPr lang="en-US" sz="1200" dirty="0" err="1"/>
              <a:t>einfach</a:t>
            </a:r>
            <a:r>
              <a:rPr lang="en-US" sz="1200" dirty="0"/>
              <a:t> </a:t>
            </a:r>
            <a:r>
              <a:rPr lang="en-US" sz="1200" dirty="0" err="1"/>
              <a:t>nur</a:t>
            </a:r>
            <a:r>
              <a:rPr lang="en-US" sz="1200" dirty="0"/>
              <a:t> </a:t>
            </a:r>
            <a:r>
              <a:rPr lang="en-US" sz="1200" dirty="0" err="1"/>
              <a:t>zum</a:t>
            </a:r>
            <a:r>
              <a:rPr lang="en-US" sz="1200" dirty="0"/>
              <a:t> </a:t>
            </a:r>
            <a:r>
              <a:rPr lang="en-US" sz="1200" b="1" dirty="0" err="1"/>
              <a:t>Spaß</a:t>
            </a:r>
            <a:r>
              <a:rPr lang="en-US" sz="1200" dirty="0"/>
              <a:t> und </a:t>
            </a:r>
            <a:r>
              <a:rPr lang="en-US" sz="1200" dirty="0" err="1"/>
              <a:t>aus</a:t>
            </a:r>
            <a:r>
              <a:rPr lang="en-US" sz="1200" dirty="0"/>
              <a:t> </a:t>
            </a:r>
            <a:r>
              <a:rPr lang="en-US" sz="1200" b="1" dirty="0" err="1"/>
              <a:t>Langeweile</a:t>
            </a:r>
            <a:r>
              <a:rPr lang="en-US" sz="1200" dirty="0"/>
              <a:t>, </a:t>
            </a:r>
            <a:r>
              <a:rPr lang="en-US" sz="1200" dirty="0" err="1"/>
              <a:t>stellt</a:t>
            </a:r>
            <a:r>
              <a:rPr lang="en-US" sz="1200" dirty="0"/>
              <a:t> </a:t>
            </a:r>
            <a:r>
              <a:rPr lang="en-US" sz="1200" dirty="0" err="1"/>
              <a:t>euch</a:t>
            </a:r>
            <a:r>
              <a:rPr lang="en-US" sz="1200" dirty="0"/>
              <a:t> </a:t>
            </a:r>
            <a:r>
              <a:rPr lang="en-US" sz="1200" dirty="0" err="1"/>
              <a:t>vor</a:t>
            </a:r>
            <a:r>
              <a:rPr lang="en-US" sz="1200" dirty="0"/>
              <a:t>!</a:t>
            </a:r>
          </a:p>
          <a:p>
            <a:endParaRPr lang="en-US" sz="1200" dirty="0"/>
          </a:p>
          <a:p>
            <a:endParaRPr lang="en-US" sz="1200" dirty="0"/>
          </a:p>
          <a:p>
            <a:r>
              <a:rPr lang="en-US" sz="1200" dirty="0" err="1"/>
              <a:t>Antwort</a:t>
            </a:r>
            <a:r>
              <a:rPr lang="en-US" sz="1200" dirty="0"/>
              <a:t> 2: </a:t>
            </a:r>
          </a:p>
          <a:p>
            <a:r>
              <a:rPr lang="en-US" sz="1200" b="1" dirty="0" err="1"/>
              <a:t>Alkohol</a:t>
            </a:r>
            <a:r>
              <a:rPr lang="en-US" sz="1200" b="1" dirty="0"/>
              <a:t> </a:t>
            </a:r>
            <a:r>
              <a:rPr lang="en-US" sz="1200" b="1" dirty="0" err="1"/>
              <a:t>macht</a:t>
            </a:r>
            <a:r>
              <a:rPr lang="en-US" sz="1200" b="1" dirty="0"/>
              <a:t> </a:t>
            </a:r>
            <a:r>
              <a:rPr lang="en-US" sz="1200" b="1" dirty="0" err="1"/>
              <a:t>abhängig</a:t>
            </a:r>
            <a:r>
              <a:rPr lang="en-US" sz="1200" b="1" dirty="0"/>
              <a:t>, </a:t>
            </a:r>
            <a:r>
              <a:rPr lang="en-US" sz="1200" b="1" dirty="0" err="1"/>
              <a:t>süchtig</a:t>
            </a:r>
            <a:r>
              <a:rPr lang="en-US" sz="1200" b="1" dirty="0"/>
              <a:t> und </a:t>
            </a:r>
            <a:r>
              <a:rPr lang="en-US" sz="1200" b="1" dirty="0" err="1"/>
              <a:t>krank</a:t>
            </a:r>
            <a:r>
              <a:rPr lang="en-US" sz="1200" b="1" dirty="0"/>
              <a:t>. </a:t>
            </a:r>
            <a:r>
              <a:rPr lang="en-US" sz="1200" b="1" dirty="0" err="1"/>
              <a:t>Dabei</a:t>
            </a:r>
            <a:r>
              <a:rPr lang="en-US" sz="1200" b="1" dirty="0"/>
              <a:t> </a:t>
            </a:r>
            <a:r>
              <a:rPr lang="en-US" sz="1200" b="1" dirty="0" err="1"/>
              <a:t>macht</a:t>
            </a:r>
            <a:r>
              <a:rPr lang="en-US" sz="1200" b="1" dirty="0"/>
              <a:t> </a:t>
            </a:r>
            <a:r>
              <a:rPr lang="en-US" sz="1200" b="1" dirty="0" err="1"/>
              <a:t>bekanntlich</a:t>
            </a:r>
            <a:r>
              <a:rPr lang="en-US" sz="1200" b="1" dirty="0"/>
              <a:t> die </a:t>
            </a:r>
            <a:r>
              <a:rPr lang="en-US" sz="1200" b="1" dirty="0" err="1"/>
              <a:t>Dosis</a:t>
            </a:r>
            <a:r>
              <a:rPr lang="en-US" sz="1200" b="1" dirty="0"/>
              <a:t> das Gift.</a:t>
            </a:r>
          </a:p>
          <a:p>
            <a:endParaRPr lang="en-US" sz="1200" dirty="0"/>
          </a:p>
          <a:p>
            <a:r>
              <a:rPr lang="en-US" sz="1200" dirty="0" err="1"/>
              <a:t>Warum</a:t>
            </a:r>
            <a:r>
              <a:rPr lang="en-US" sz="1200" dirty="0"/>
              <a:t>? In </a:t>
            </a:r>
            <a:r>
              <a:rPr lang="en-US" sz="1200" dirty="0" err="1"/>
              <a:t>Verbindung</a:t>
            </a:r>
            <a:r>
              <a:rPr lang="en-US" sz="1200" dirty="0"/>
              <a:t> </a:t>
            </a:r>
            <a:r>
              <a:rPr lang="en-US" sz="1200" dirty="0" err="1"/>
              <a:t>mit</a:t>
            </a:r>
            <a:r>
              <a:rPr lang="en-US" sz="1200" dirty="0"/>
              <a:t> </a:t>
            </a:r>
            <a:r>
              <a:rPr lang="en-US" sz="1200" dirty="0" err="1"/>
              <a:t>Antwort</a:t>
            </a:r>
            <a:r>
              <a:rPr lang="en-US" sz="1200" dirty="0"/>
              <a:t> 1 </a:t>
            </a:r>
            <a:r>
              <a:rPr lang="en-US" sz="1200" dirty="0" err="1"/>
              <a:t>sollte</a:t>
            </a:r>
            <a:r>
              <a:rPr lang="en-US" sz="1200" dirty="0"/>
              <a:t> das </a:t>
            </a:r>
            <a:r>
              <a:rPr lang="en-US" sz="1200" dirty="0" err="1"/>
              <a:t>älteste</a:t>
            </a:r>
            <a:r>
              <a:rPr lang="en-US" sz="1200" dirty="0"/>
              <a:t> </a:t>
            </a:r>
            <a:r>
              <a:rPr lang="en-US" sz="1200" dirty="0" err="1"/>
              <a:t>Rätsel</a:t>
            </a:r>
            <a:r>
              <a:rPr lang="en-US" sz="1200" dirty="0"/>
              <a:t> der </a:t>
            </a:r>
            <a:r>
              <a:rPr lang="en-US" sz="1200" dirty="0" err="1"/>
              <a:t>Menschheitsgeschichte</a:t>
            </a:r>
            <a:r>
              <a:rPr lang="en-US" sz="1200" dirty="0"/>
              <a:t> nun </a:t>
            </a:r>
            <a:r>
              <a:rPr lang="en-US" sz="1200" dirty="0" err="1"/>
              <a:t>gelöst</a:t>
            </a:r>
            <a:r>
              <a:rPr lang="en-US" sz="1200" dirty="0"/>
              <a:t> sein.</a:t>
            </a:r>
          </a:p>
          <a:p>
            <a:r>
              <a:rPr lang="en-US" sz="1200" dirty="0"/>
              <a:t>Und das </a:t>
            </a:r>
            <a:r>
              <a:rPr lang="en-US" sz="1200" dirty="0" err="1"/>
              <a:t>ganz</a:t>
            </a:r>
            <a:r>
              <a:rPr lang="en-US" sz="1200" dirty="0"/>
              <a:t> </a:t>
            </a:r>
            <a:r>
              <a:rPr lang="en-US" sz="1200" dirty="0" err="1"/>
              <a:t>ohne</a:t>
            </a:r>
            <a:r>
              <a:rPr lang="en-US" sz="1200" dirty="0"/>
              <a:t> tam-tam, </a:t>
            </a:r>
            <a:r>
              <a:rPr lang="en-US" sz="1200" dirty="0" err="1"/>
              <a:t>exorbitante</a:t>
            </a:r>
            <a:r>
              <a:rPr lang="en-US" sz="1200" dirty="0"/>
              <a:t> </a:t>
            </a:r>
            <a:r>
              <a:rPr lang="en-US" sz="1200" dirty="0" err="1"/>
              <a:t>Kosten</a:t>
            </a:r>
            <a:r>
              <a:rPr lang="en-US" sz="1200" dirty="0"/>
              <a:t> </a:t>
            </a:r>
            <a:r>
              <a:rPr lang="en-US" sz="1200" dirty="0" err="1"/>
              <a:t>oder</a:t>
            </a:r>
            <a:r>
              <a:rPr lang="en-US" sz="1200" dirty="0"/>
              <a:t> </a:t>
            </a:r>
            <a:r>
              <a:rPr lang="en-US" sz="1200" dirty="0" err="1"/>
              <a:t>irgendwelche</a:t>
            </a:r>
            <a:r>
              <a:rPr lang="en-US" sz="1200" dirty="0"/>
              <a:t> </a:t>
            </a:r>
            <a:r>
              <a:rPr lang="en-US" sz="1200" dirty="0" err="1"/>
              <a:t>Gremien</a:t>
            </a:r>
            <a:r>
              <a:rPr lang="en-US" sz="1200" dirty="0"/>
              <a:t>, die </a:t>
            </a:r>
            <a:r>
              <a:rPr lang="en-US" sz="1200" dirty="0" err="1"/>
              <a:t>sich</a:t>
            </a:r>
            <a:r>
              <a:rPr lang="en-US" sz="1200" dirty="0"/>
              <a:t> </a:t>
            </a:r>
            <a:r>
              <a:rPr lang="en-US" sz="1200" dirty="0" err="1"/>
              <a:t>monatelang</a:t>
            </a:r>
            <a:r>
              <a:rPr lang="en-US" sz="1200" dirty="0"/>
              <a:t> </a:t>
            </a:r>
            <a:r>
              <a:rPr lang="en-US" sz="1200" dirty="0" err="1"/>
              <a:t>über</a:t>
            </a:r>
            <a:r>
              <a:rPr lang="en-US" sz="1200" dirty="0"/>
              <a:t> </a:t>
            </a:r>
            <a:r>
              <a:rPr lang="en-US" sz="1200" dirty="0" err="1"/>
              <a:t>derartigen</a:t>
            </a:r>
            <a:r>
              <a:rPr lang="en-US" sz="1200" dirty="0"/>
              <a:t> </a:t>
            </a:r>
            <a:r>
              <a:rPr lang="en-US" sz="1200" dirty="0" err="1"/>
              <a:t>Quatsch</a:t>
            </a:r>
            <a:r>
              <a:rPr lang="en-US" sz="1200" dirty="0"/>
              <a:t> erst </a:t>
            </a:r>
            <a:r>
              <a:rPr lang="en-US" sz="1200" dirty="0" err="1"/>
              <a:t>noch</a:t>
            </a:r>
            <a:r>
              <a:rPr lang="en-US" sz="1200" dirty="0"/>
              <a:t> </a:t>
            </a:r>
            <a:r>
              <a:rPr lang="en-US" sz="1200" dirty="0" err="1"/>
              <a:t>beraten</a:t>
            </a:r>
            <a:r>
              <a:rPr lang="en-US" sz="1200" dirty="0"/>
              <a:t> und </a:t>
            </a:r>
            <a:r>
              <a:rPr lang="en-US" sz="1200" dirty="0" err="1"/>
              <a:t>Studien</a:t>
            </a:r>
            <a:r>
              <a:rPr lang="en-US" sz="1200" dirty="0"/>
              <a:t> </a:t>
            </a:r>
            <a:r>
              <a:rPr lang="en-US" sz="1200" dirty="0" err="1"/>
              <a:t>erstellen</a:t>
            </a:r>
            <a:r>
              <a:rPr lang="en-US" sz="1200" dirty="0"/>
              <a:t> </a:t>
            </a:r>
            <a:r>
              <a:rPr lang="en-US" sz="1200" dirty="0" err="1"/>
              <a:t>müssen</a:t>
            </a:r>
            <a:r>
              <a:rPr lang="en-US" sz="1200" dirty="0"/>
              <a:t>. Es </a:t>
            </a:r>
            <a:r>
              <a:rPr lang="en-US" sz="1200" dirty="0" err="1"/>
              <a:t>kann</a:t>
            </a:r>
            <a:r>
              <a:rPr lang="en-US" sz="1200" dirty="0"/>
              <a:t> so </a:t>
            </a:r>
            <a:r>
              <a:rPr lang="en-US" sz="1200" dirty="0" err="1"/>
              <a:t>einfach</a:t>
            </a:r>
            <a:r>
              <a:rPr lang="en-US" sz="1200" dirty="0"/>
              <a:t> sein, </a:t>
            </a:r>
            <a:r>
              <a:rPr lang="en-US" sz="1200" dirty="0" err="1"/>
              <a:t>wenn</a:t>
            </a:r>
            <a:r>
              <a:rPr lang="en-US" sz="1200" dirty="0"/>
              <a:t> man </a:t>
            </a:r>
            <a:r>
              <a:rPr lang="en-US" sz="1200" dirty="0" err="1"/>
              <a:t>nur</a:t>
            </a:r>
            <a:r>
              <a:rPr lang="en-US" sz="1200" dirty="0"/>
              <a:t> will!”</a:t>
            </a:r>
            <a:endParaRPr lang="en-NL" sz="1200" dirty="0"/>
          </a:p>
        </p:txBody>
      </p:sp>
    </p:spTree>
    <p:custDataLst>
      <p:tags r:id="rId1"/>
    </p:custDataLst>
    <p:extLst>
      <p:ext uri="{BB962C8B-B14F-4D97-AF65-F5344CB8AC3E}">
        <p14:creationId xmlns:p14="http://schemas.microsoft.com/office/powerpoint/2010/main" val="87842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1"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106680" y="339006"/>
            <a:ext cx="4533696" cy="1200329"/>
          </a:xfrm>
          <a:prstGeom prst="rect">
            <a:avLst/>
          </a:prstGeom>
          <a:noFill/>
        </p:spPr>
        <p:txBody>
          <a:bodyPr wrap="square" rtlCol="0">
            <a:spAutoFit/>
          </a:bodyPr>
          <a:lstStyle/>
          <a:p>
            <a:pPr algn="r"/>
            <a:r>
              <a:rPr lang="en-NL" sz="3600" b="1" dirty="0"/>
              <a:t>Relationship between </a:t>
            </a:r>
          </a:p>
          <a:p>
            <a:pPr algn="r"/>
            <a:r>
              <a:rPr lang="en-NL" sz="3600" b="1" dirty="0"/>
              <a:t>tasks and drinking</a:t>
            </a:r>
          </a:p>
        </p:txBody>
      </p:sp>
      <p:sp>
        <p:nvSpPr>
          <p:cNvPr id="6" name="TextBox 5">
            <a:extLst>
              <a:ext uri="{FF2B5EF4-FFF2-40B4-BE49-F238E27FC236}">
                <a16:creationId xmlns:a16="http://schemas.microsoft.com/office/drawing/2014/main" id="{70B9C070-400D-794A-9352-16A64A48D2E1}"/>
              </a:ext>
            </a:extLst>
          </p:cNvPr>
          <p:cNvSpPr txBox="1"/>
          <p:nvPr/>
        </p:nvSpPr>
        <p:spPr>
          <a:xfrm>
            <a:off x="259080" y="1635413"/>
            <a:ext cx="3928941" cy="1631216"/>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SSRTs correlate with WM</a:t>
            </a:r>
          </a:p>
          <a:p>
            <a:pPr marL="457200" indent="-457200">
              <a:buFont typeface="+mj-lt"/>
              <a:buAutoNum type="arabicPeriod"/>
            </a:pPr>
            <a:r>
              <a:rPr lang="en-NL" sz="2000" dirty="0"/>
              <a:t>WM and SSRT correlate with median EMA drinking (Sperman)</a:t>
            </a:r>
          </a:p>
        </p:txBody>
      </p:sp>
      <p:pic>
        <p:nvPicPr>
          <p:cNvPr id="4" name="Picture 3">
            <a:extLst>
              <a:ext uri="{FF2B5EF4-FFF2-40B4-BE49-F238E27FC236}">
                <a16:creationId xmlns:a16="http://schemas.microsoft.com/office/drawing/2014/main" id="{BE1C1C71-A6D6-C446-AD64-6AFBFFAD0A6C}"/>
              </a:ext>
            </a:extLst>
          </p:cNvPr>
          <p:cNvPicPr>
            <a:picLocks noChangeAspect="1"/>
          </p:cNvPicPr>
          <p:nvPr/>
        </p:nvPicPr>
        <p:blipFill>
          <a:blip r:embed="rId3"/>
          <a:stretch>
            <a:fillRect/>
          </a:stretch>
        </p:blipFill>
        <p:spPr>
          <a:xfrm>
            <a:off x="5140131" y="2120900"/>
            <a:ext cx="5727700" cy="3873500"/>
          </a:xfrm>
          <a:prstGeom prst="rect">
            <a:avLst/>
          </a:prstGeom>
        </p:spPr>
      </p:pic>
    </p:spTree>
    <p:extLst>
      <p:ext uri="{BB962C8B-B14F-4D97-AF65-F5344CB8AC3E}">
        <p14:creationId xmlns:p14="http://schemas.microsoft.com/office/powerpoint/2010/main" val="109724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106680" y="339006"/>
            <a:ext cx="4533696" cy="1200329"/>
          </a:xfrm>
          <a:prstGeom prst="rect">
            <a:avLst/>
          </a:prstGeom>
          <a:noFill/>
        </p:spPr>
        <p:txBody>
          <a:bodyPr wrap="square" rtlCol="0">
            <a:spAutoFit/>
          </a:bodyPr>
          <a:lstStyle/>
          <a:p>
            <a:pPr algn="r"/>
            <a:r>
              <a:rPr lang="en-NL" sz="3600" b="1" dirty="0"/>
              <a:t>Relationship between </a:t>
            </a:r>
          </a:p>
          <a:p>
            <a:pPr algn="r"/>
            <a:r>
              <a:rPr lang="en-NL" sz="3600" b="1" dirty="0"/>
              <a:t>tasks and drinking</a:t>
            </a:r>
          </a:p>
        </p:txBody>
      </p:sp>
      <p:sp>
        <p:nvSpPr>
          <p:cNvPr id="6" name="TextBox 5">
            <a:extLst>
              <a:ext uri="{FF2B5EF4-FFF2-40B4-BE49-F238E27FC236}">
                <a16:creationId xmlns:a16="http://schemas.microsoft.com/office/drawing/2014/main" id="{70B9C070-400D-794A-9352-16A64A48D2E1}"/>
              </a:ext>
            </a:extLst>
          </p:cNvPr>
          <p:cNvSpPr txBox="1"/>
          <p:nvPr/>
        </p:nvSpPr>
        <p:spPr>
          <a:xfrm>
            <a:off x="259080" y="1635413"/>
            <a:ext cx="3928941" cy="1631216"/>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SSRTs correlate with WM</a:t>
            </a:r>
          </a:p>
          <a:p>
            <a:pPr marL="457200" indent="-457200">
              <a:buFont typeface="+mj-lt"/>
              <a:buAutoNum type="arabicPeriod"/>
            </a:pPr>
            <a:r>
              <a:rPr lang="en-NL" sz="2000" dirty="0"/>
              <a:t>WM and SSRT correlate with median EMA drinking (Sperman)</a:t>
            </a:r>
          </a:p>
        </p:txBody>
      </p:sp>
      <p:pic>
        <p:nvPicPr>
          <p:cNvPr id="4" name="Picture 3">
            <a:extLst>
              <a:ext uri="{FF2B5EF4-FFF2-40B4-BE49-F238E27FC236}">
                <a16:creationId xmlns:a16="http://schemas.microsoft.com/office/drawing/2014/main" id="{BE1C1C71-A6D6-C446-AD64-6AFBFFAD0A6C}"/>
              </a:ext>
            </a:extLst>
          </p:cNvPr>
          <p:cNvPicPr>
            <a:picLocks noChangeAspect="1"/>
          </p:cNvPicPr>
          <p:nvPr/>
        </p:nvPicPr>
        <p:blipFill>
          <a:blip r:embed="rId3"/>
          <a:srcRect/>
          <a:stretch/>
        </p:blipFill>
        <p:spPr>
          <a:xfrm>
            <a:off x="5170936" y="2120900"/>
            <a:ext cx="5666090" cy="3873500"/>
          </a:xfrm>
          <a:prstGeom prst="rect">
            <a:avLst/>
          </a:prstGeom>
        </p:spPr>
      </p:pic>
    </p:spTree>
    <p:extLst>
      <p:ext uri="{BB962C8B-B14F-4D97-AF65-F5344CB8AC3E}">
        <p14:creationId xmlns:p14="http://schemas.microsoft.com/office/powerpoint/2010/main" val="223523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106680" y="339006"/>
            <a:ext cx="4533696" cy="1200329"/>
          </a:xfrm>
          <a:prstGeom prst="rect">
            <a:avLst/>
          </a:prstGeom>
          <a:noFill/>
        </p:spPr>
        <p:txBody>
          <a:bodyPr wrap="square" rtlCol="0">
            <a:spAutoFit/>
          </a:bodyPr>
          <a:lstStyle/>
          <a:p>
            <a:pPr algn="r"/>
            <a:r>
              <a:rPr lang="en-NL" sz="3600" b="1" dirty="0"/>
              <a:t>Relationship between </a:t>
            </a:r>
          </a:p>
          <a:p>
            <a:pPr algn="r"/>
            <a:r>
              <a:rPr lang="en-NL" sz="3600" b="1" dirty="0"/>
              <a:t>tasks and drinking</a:t>
            </a:r>
          </a:p>
        </p:txBody>
      </p:sp>
      <p:sp>
        <p:nvSpPr>
          <p:cNvPr id="6" name="TextBox 5">
            <a:extLst>
              <a:ext uri="{FF2B5EF4-FFF2-40B4-BE49-F238E27FC236}">
                <a16:creationId xmlns:a16="http://schemas.microsoft.com/office/drawing/2014/main" id="{70B9C070-400D-794A-9352-16A64A48D2E1}"/>
              </a:ext>
            </a:extLst>
          </p:cNvPr>
          <p:cNvSpPr txBox="1"/>
          <p:nvPr/>
        </p:nvSpPr>
        <p:spPr>
          <a:xfrm>
            <a:off x="259080" y="1635413"/>
            <a:ext cx="3928941" cy="1631216"/>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SSRTs correlate with WM</a:t>
            </a:r>
          </a:p>
          <a:p>
            <a:pPr marL="457200" indent="-457200">
              <a:buFont typeface="+mj-lt"/>
              <a:buAutoNum type="arabicPeriod"/>
            </a:pPr>
            <a:r>
              <a:rPr lang="en-NL" sz="2000" dirty="0"/>
              <a:t>WM and SSRT correlate with median EMA drinking (Sperman)</a:t>
            </a:r>
          </a:p>
        </p:txBody>
      </p:sp>
      <p:pic>
        <p:nvPicPr>
          <p:cNvPr id="4" name="Picture 3">
            <a:extLst>
              <a:ext uri="{FF2B5EF4-FFF2-40B4-BE49-F238E27FC236}">
                <a16:creationId xmlns:a16="http://schemas.microsoft.com/office/drawing/2014/main" id="{BE1C1C71-A6D6-C446-AD64-6AFBFFAD0A6C}"/>
              </a:ext>
            </a:extLst>
          </p:cNvPr>
          <p:cNvPicPr>
            <a:picLocks noChangeAspect="1"/>
          </p:cNvPicPr>
          <p:nvPr/>
        </p:nvPicPr>
        <p:blipFill>
          <a:blip r:embed="rId3"/>
          <a:srcRect/>
          <a:stretch/>
        </p:blipFill>
        <p:spPr>
          <a:xfrm>
            <a:off x="5140131" y="2135856"/>
            <a:ext cx="5727700" cy="3843588"/>
          </a:xfrm>
          <a:prstGeom prst="rect">
            <a:avLst/>
          </a:prstGeom>
        </p:spPr>
      </p:pic>
    </p:spTree>
    <p:extLst>
      <p:ext uri="{BB962C8B-B14F-4D97-AF65-F5344CB8AC3E}">
        <p14:creationId xmlns:p14="http://schemas.microsoft.com/office/powerpoint/2010/main" val="405538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106680" y="339006"/>
            <a:ext cx="4533696" cy="1200329"/>
          </a:xfrm>
          <a:prstGeom prst="rect">
            <a:avLst/>
          </a:prstGeom>
          <a:noFill/>
        </p:spPr>
        <p:txBody>
          <a:bodyPr wrap="square" rtlCol="0">
            <a:spAutoFit/>
          </a:bodyPr>
          <a:lstStyle/>
          <a:p>
            <a:pPr algn="r"/>
            <a:r>
              <a:rPr lang="en-NL" sz="3600" b="1" dirty="0"/>
              <a:t>Relationship between </a:t>
            </a:r>
          </a:p>
          <a:p>
            <a:pPr algn="r"/>
            <a:r>
              <a:rPr lang="en-NL" sz="3600" b="1" dirty="0"/>
              <a:t>tasks and drinking</a:t>
            </a:r>
          </a:p>
        </p:txBody>
      </p:sp>
      <p:sp>
        <p:nvSpPr>
          <p:cNvPr id="6" name="TextBox 5">
            <a:extLst>
              <a:ext uri="{FF2B5EF4-FFF2-40B4-BE49-F238E27FC236}">
                <a16:creationId xmlns:a16="http://schemas.microsoft.com/office/drawing/2014/main" id="{70B9C070-400D-794A-9352-16A64A48D2E1}"/>
              </a:ext>
            </a:extLst>
          </p:cNvPr>
          <p:cNvSpPr txBox="1"/>
          <p:nvPr/>
        </p:nvSpPr>
        <p:spPr>
          <a:xfrm>
            <a:off x="259080" y="1635413"/>
            <a:ext cx="3928941" cy="1631216"/>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SSRTs correlate with WM</a:t>
            </a:r>
          </a:p>
          <a:p>
            <a:pPr marL="457200" indent="-457200">
              <a:buFont typeface="+mj-lt"/>
              <a:buAutoNum type="arabicPeriod"/>
            </a:pPr>
            <a:r>
              <a:rPr lang="en-NL" sz="2000" dirty="0"/>
              <a:t>WM and SSRT correlate with median EMA drinking (Sperman)</a:t>
            </a:r>
          </a:p>
        </p:txBody>
      </p:sp>
      <p:pic>
        <p:nvPicPr>
          <p:cNvPr id="4" name="Picture 3">
            <a:extLst>
              <a:ext uri="{FF2B5EF4-FFF2-40B4-BE49-F238E27FC236}">
                <a16:creationId xmlns:a16="http://schemas.microsoft.com/office/drawing/2014/main" id="{BE1C1C71-A6D6-C446-AD64-6AFBFFAD0A6C}"/>
              </a:ext>
            </a:extLst>
          </p:cNvPr>
          <p:cNvPicPr>
            <a:picLocks noChangeAspect="1"/>
          </p:cNvPicPr>
          <p:nvPr/>
        </p:nvPicPr>
        <p:blipFill>
          <a:blip r:embed="rId3"/>
          <a:srcRect/>
          <a:stretch/>
        </p:blipFill>
        <p:spPr>
          <a:xfrm>
            <a:off x="5170472" y="2120900"/>
            <a:ext cx="5667017" cy="3873500"/>
          </a:xfrm>
          <a:prstGeom prst="rect">
            <a:avLst/>
          </a:prstGeom>
        </p:spPr>
      </p:pic>
    </p:spTree>
    <p:extLst>
      <p:ext uri="{BB962C8B-B14F-4D97-AF65-F5344CB8AC3E}">
        <p14:creationId xmlns:p14="http://schemas.microsoft.com/office/powerpoint/2010/main" val="42404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A1FF5F0-4A07-0144-ADAA-868A11B589D3}"/>
              </a:ext>
            </a:extLst>
          </p:cNvPr>
          <p:cNvSpPr txBox="1"/>
          <p:nvPr/>
        </p:nvSpPr>
        <p:spPr>
          <a:xfrm>
            <a:off x="2806140" y="548371"/>
            <a:ext cx="6579720" cy="646331"/>
          </a:xfrm>
          <a:prstGeom prst="rect">
            <a:avLst/>
          </a:prstGeom>
          <a:noFill/>
        </p:spPr>
        <p:txBody>
          <a:bodyPr wrap="square" rtlCol="0">
            <a:spAutoFit/>
          </a:bodyPr>
          <a:lstStyle/>
          <a:p>
            <a:pPr algn="ctr"/>
            <a:r>
              <a:rPr lang="en-NL" sz="3600" b="1"/>
              <a:t>Summary</a:t>
            </a:r>
          </a:p>
        </p:txBody>
      </p:sp>
      <p:sp>
        <p:nvSpPr>
          <p:cNvPr id="23" name="TextBox 22">
            <a:extLst>
              <a:ext uri="{FF2B5EF4-FFF2-40B4-BE49-F238E27FC236}">
                <a16:creationId xmlns:a16="http://schemas.microsoft.com/office/drawing/2014/main" id="{5B1977CA-34C3-2C45-9635-48D84D67C857}"/>
              </a:ext>
            </a:extLst>
          </p:cNvPr>
          <p:cNvSpPr txBox="1"/>
          <p:nvPr/>
        </p:nvSpPr>
        <p:spPr>
          <a:xfrm>
            <a:off x="825939" y="1635413"/>
            <a:ext cx="9661086" cy="2468368"/>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We can create model-based tasks scores.</a:t>
            </a:r>
          </a:p>
          <a:p>
            <a:pPr marL="457200" indent="-457200">
              <a:lnSpc>
                <a:spcPct val="200000"/>
              </a:lnSpc>
              <a:buFont typeface="+mj-lt"/>
              <a:buAutoNum type="arabicPeriod"/>
            </a:pPr>
            <a:r>
              <a:rPr lang="en-NL" sz="2000" dirty="0"/>
              <a:t>We can improve reliability by modelling data together.</a:t>
            </a:r>
          </a:p>
          <a:p>
            <a:pPr marL="457200" indent="-457200">
              <a:lnSpc>
                <a:spcPct val="200000"/>
              </a:lnSpc>
              <a:buFont typeface="+mj-lt"/>
              <a:buAutoNum type="arabicPeriod"/>
            </a:pPr>
            <a:r>
              <a:rPr lang="en-NL" sz="2000" dirty="0"/>
              <a:t>Session variance is low.</a:t>
            </a:r>
          </a:p>
          <a:p>
            <a:pPr marL="457200" indent="-457200">
              <a:lnSpc>
                <a:spcPct val="200000"/>
              </a:lnSpc>
              <a:buFont typeface="+mj-lt"/>
              <a:buAutoNum type="arabicPeriod"/>
            </a:pPr>
            <a:r>
              <a:rPr lang="en-NL" sz="2000" dirty="0"/>
              <a:t>Some relationships between baseline tasks and drinking.</a:t>
            </a:r>
          </a:p>
        </p:txBody>
      </p:sp>
    </p:spTree>
    <p:custDataLst>
      <p:tags r:id="rId1"/>
    </p:custDataLst>
    <p:extLst>
      <p:ext uri="{BB962C8B-B14F-4D97-AF65-F5344CB8AC3E}">
        <p14:creationId xmlns:p14="http://schemas.microsoft.com/office/powerpoint/2010/main" val="125613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A1FF5F0-4A07-0144-ADAA-868A11B589D3}"/>
              </a:ext>
            </a:extLst>
          </p:cNvPr>
          <p:cNvSpPr txBox="1"/>
          <p:nvPr/>
        </p:nvSpPr>
        <p:spPr>
          <a:xfrm>
            <a:off x="2806140" y="548371"/>
            <a:ext cx="6579720" cy="646331"/>
          </a:xfrm>
          <a:prstGeom prst="rect">
            <a:avLst/>
          </a:prstGeom>
          <a:noFill/>
        </p:spPr>
        <p:txBody>
          <a:bodyPr wrap="square" rtlCol="0">
            <a:spAutoFit/>
          </a:bodyPr>
          <a:lstStyle/>
          <a:p>
            <a:pPr algn="ctr"/>
            <a:r>
              <a:rPr lang="en-NL" sz="3600" b="1" dirty="0"/>
              <a:t>Next steps</a:t>
            </a:r>
          </a:p>
        </p:txBody>
      </p:sp>
      <p:sp>
        <p:nvSpPr>
          <p:cNvPr id="23" name="TextBox 22">
            <a:extLst>
              <a:ext uri="{FF2B5EF4-FFF2-40B4-BE49-F238E27FC236}">
                <a16:creationId xmlns:a16="http://schemas.microsoft.com/office/drawing/2014/main" id="{5B1977CA-34C3-2C45-9635-48D84D67C857}"/>
              </a:ext>
            </a:extLst>
          </p:cNvPr>
          <p:cNvSpPr txBox="1"/>
          <p:nvPr/>
        </p:nvSpPr>
        <p:spPr>
          <a:xfrm>
            <a:off x="1265457" y="1841153"/>
            <a:ext cx="9661086" cy="3737946"/>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NL" sz="2000" dirty="0"/>
              <a:t>Reliability/Baseline manuscript</a:t>
            </a:r>
          </a:p>
          <a:p>
            <a:pPr marL="457200" indent="-457200">
              <a:lnSpc>
                <a:spcPct val="150000"/>
              </a:lnSpc>
              <a:buFont typeface="Arial" panose="020B0604020202020204" pitchFamily="34" charset="0"/>
              <a:buChar char="•"/>
            </a:pPr>
            <a:r>
              <a:rPr lang="en-NL" sz="2000" dirty="0"/>
              <a:t>Longitudinal analyses (+ High-frequency data)</a:t>
            </a:r>
          </a:p>
          <a:p>
            <a:pPr marL="457200" indent="-457200">
              <a:lnSpc>
                <a:spcPct val="150000"/>
              </a:lnSpc>
              <a:buFont typeface="Arial" panose="020B0604020202020204" pitchFamily="34" charset="0"/>
              <a:buChar char="•"/>
            </a:pPr>
            <a:r>
              <a:rPr lang="en-NL" sz="2000" dirty="0"/>
              <a:t>Eldar collaboration</a:t>
            </a:r>
          </a:p>
          <a:p>
            <a:pPr marL="914400" lvl="1" indent="-457200">
              <a:lnSpc>
                <a:spcPct val="150000"/>
              </a:lnSpc>
              <a:buFont typeface="Arial" panose="020B0604020202020204" pitchFamily="34" charset="0"/>
              <a:buChar char="•"/>
            </a:pPr>
            <a:r>
              <a:rPr lang="en-NL" sz="2000" dirty="0"/>
              <a:t>Meeting with Eran tomorrow to look at code (to prepare ethics)</a:t>
            </a:r>
          </a:p>
          <a:p>
            <a:pPr marL="914400" lvl="1" indent="-457200">
              <a:lnSpc>
                <a:spcPct val="150000"/>
              </a:lnSpc>
              <a:buFont typeface="Arial" panose="020B0604020202020204" pitchFamily="34" charset="0"/>
              <a:buChar char="•"/>
            </a:pPr>
            <a:r>
              <a:rPr lang="en-NL" sz="2000" dirty="0"/>
              <a:t>Prepare ethics amendment</a:t>
            </a:r>
          </a:p>
          <a:p>
            <a:pPr marL="914400" lvl="1" indent="-457200">
              <a:lnSpc>
                <a:spcPct val="150000"/>
              </a:lnSpc>
              <a:buFont typeface="Arial" panose="020B0604020202020204" pitchFamily="34" charset="0"/>
              <a:buChar char="•"/>
            </a:pPr>
            <a:r>
              <a:rPr lang="en-NL" sz="2000" dirty="0"/>
              <a:t>Working on technical challenges (e.g. getting data from newest version of portable EEG)</a:t>
            </a:r>
          </a:p>
          <a:p>
            <a:pPr marL="914400" lvl="1" indent="-457200">
              <a:lnSpc>
                <a:spcPct val="150000"/>
              </a:lnSpc>
              <a:buFont typeface="Arial" panose="020B0604020202020204" pitchFamily="34" charset="0"/>
              <a:buChar char="•"/>
            </a:pPr>
            <a:endParaRPr lang="en-NL" sz="2000" dirty="0"/>
          </a:p>
        </p:txBody>
      </p:sp>
      <p:pic>
        <p:nvPicPr>
          <p:cNvPr id="3" name="Picture 2">
            <a:extLst>
              <a:ext uri="{FF2B5EF4-FFF2-40B4-BE49-F238E27FC236}">
                <a16:creationId xmlns:a16="http://schemas.microsoft.com/office/drawing/2014/main" id="{8475775D-AD0E-2D40-A342-CCDF08D1D3DC}"/>
              </a:ext>
            </a:extLst>
          </p:cNvPr>
          <p:cNvPicPr>
            <a:picLocks noChangeAspect="1"/>
          </p:cNvPicPr>
          <p:nvPr/>
        </p:nvPicPr>
        <p:blipFill>
          <a:blip r:embed="rId4"/>
          <a:stretch>
            <a:fillRect/>
          </a:stretch>
        </p:blipFill>
        <p:spPr>
          <a:xfrm>
            <a:off x="2971898" y="4618336"/>
            <a:ext cx="2301100" cy="1325533"/>
          </a:xfrm>
          <a:prstGeom prst="rect">
            <a:avLst/>
          </a:prstGeom>
        </p:spPr>
      </p:pic>
    </p:spTree>
    <p:custDataLst>
      <p:tags r:id="rId1"/>
    </p:custDataLst>
    <p:extLst>
      <p:ext uri="{BB962C8B-B14F-4D97-AF65-F5344CB8AC3E}">
        <p14:creationId xmlns:p14="http://schemas.microsoft.com/office/powerpoint/2010/main" val="166165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11A000A-01F7-644C-84EA-30FE39050F2D}"/>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What improves Reliability?</a:t>
            </a:r>
          </a:p>
        </p:txBody>
      </p:sp>
      <p:pic>
        <p:nvPicPr>
          <p:cNvPr id="8" name="Picture 7">
            <a:extLst>
              <a:ext uri="{FF2B5EF4-FFF2-40B4-BE49-F238E27FC236}">
                <a16:creationId xmlns:a16="http://schemas.microsoft.com/office/drawing/2014/main" id="{815F0D93-1A1F-A34A-9680-257E977E1791}"/>
              </a:ext>
            </a:extLst>
          </p:cNvPr>
          <p:cNvPicPr>
            <a:picLocks noChangeAspect="1"/>
          </p:cNvPicPr>
          <p:nvPr/>
        </p:nvPicPr>
        <p:blipFill>
          <a:blip r:embed="rId3"/>
          <a:srcRect/>
          <a:stretch/>
        </p:blipFill>
        <p:spPr>
          <a:xfrm>
            <a:off x="1100718" y="2444210"/>
            <a:ext cx="2013542" cy="3557367"/>
          </a:xfrm>
          <a:prstGeom prst="rect">
            <a:avLst/>
          </a:prstGeom>
        </p:spPr>
      </p:pic>
      <p:sp>
        <p:nvSpPr>
          <p:cNvPr id="9" name="TextBox 8">
            <a:extLst>
              <a:ext uri="{FF2B5EF4-FFF2-40B4-BE49-F238E27FC236}">
                <a16:creationId xmlns:a16="http://schemas.microsoft.com/office/drawing/2014/main" id="{0D4D35BB-222D-0146-8BE6-04901F343638}"/>
              </a:ext>
            </a:extLst>
          </p:cNvPr>
          <p:cNvSpPr txBox="1"/>
          <p:nvPr/>
        </p:nvSpPr>
        <p:spPr>
          <a:xfrm>
            <a:off x="1100719" y="6034468"/>
            <a:ext cx="1744500" cy="369332"/>
          </a:xfrm>
          <a:prstGeom prst="rect">
            <a:avLst/>
          </a:prstGeom>
          <a:noFill/>
        </p:spPr>
        <p:txBody>
          <a:bodyPr wrap="square" rtlCol="0">
            <a:spAutoFit/>
          </a:bodyPr>
          <a:lstStyle/>
          <a:p>
            <a:r>
              <a:rPr lang="en-NL" dirty="0"/>
              <a:t>Risk taking (win)</a:t>
            </a:r>
          </a:p>
        </p:txBody>
      </p:sp>
    </p:spTree>
    <p:extLst>
      <p:ext uri="{BB962C8B-B14F-4D97-AF65-F5344CB8AC3E}">
        <p14:creationId xmlns:p14="http://schemas.microsoft.com/office/powerpoint/2010/main" val="161870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089568-60F3-A14B-ADC4-43F413646DBB}"/>
              </a:ext>
            </a:extLst>
          </p:cNvPr>
          <p:cNvSpPr txBox="1"/>
          <p:nvPr/>
        </p:nvSpPr>
        <p:spPr>
          <a:xfrm>
            <a:off x="509954" y="1267019"/>
            <a:ext cx="3817080" cy="1015663"/>
          </a:xfrm>
          <a:prstGeom prst="rect">
            <a:avLst/>
          </a:prstGeom>
          <a:noFill/>
        </p:spPr>
        <p:txBody>
          <a:bodyPr wrap="square" rtlCol="0">
            <a:spAutoFit/>
          </a:bodyPr>
          <a:lstStyle/>
          <a:p>
            <a:pPr marL="342900" indent="-342900">
              <a:buFont typeface="Arial" panose="020B0604020202020204" pitchFamily="34" charset="0"/>
              <a:buChar char="•"/>
            </a:pPr>
            <a:r>
              <a:rPr lang="en-NL" sz="2000" dirty="0"/>
              <a:t>Reliability is improved by modelling all data at once.</a:t>
            </a:r>
          </a:p>
          <a:p>
            <a:pPr marL="342900" indent="-342900">
              <a:buFont typeface="Arial" panose="020B0604020202020204" pitchFamily="34" charset="0"/>
              <a:buChar char="•"/>
            </a:pPr>
            <a:r>
              <a:rPr lang="en-NL" sz="2000" dirty="0"/>
              <a:t>Is this always a good thing?</a:t>
            </a:r>
          </a:p>
        </p:txBody>
      </p:sp>
      <p:pic>
        <p:nvPicPr>
          <p:cNvPr id="19" name="Picture 18">
            <a:extLst>
              <a:ext uri="{FF2B5EF4-FFF2-40B4-BE49-F238E27FC236}">
                <a16:creationId xmlns:a16="http://schemas.microsoft.com/office/drawing/2014/main" id="{1E758DD1-9984-E14D-9DF4-B840A81CA62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24" b="93375" l="3568" r="92481">
                        <a14:foregroundMark x1="90779" y1="57701" x2="90779" y2="57701"/>
                        <a14:foregroundMark x1="45170" y1="39751" x2="45170" y2="39751"/>
                        <a14:foregroundMark x1="46487" y1="39185" x2="46487" y2="39185"/>
                        <a14:foregroundMark x1="47201" y1="38958" x2="47201" y2="38958"/>
                        <a14:foregroundMark x1="47201" y1="37656" x2="47201" y2="37656"/>
                        <a14:foregroundMark x1="36114" y1="22763" x2="36114" y2="22763"/>
                        <a14:foregroundMark x1="7025" y1="37882" x2="7025" y2="37882"/>
                        <a14:foregroundMark x1="27991" y1="84598" x2="27991" y2="84598"/>
                        <a14:foregroundMark x1="27772" y1="83296" x2="27772" y2="83296"/>
                        <a14:foregroundMark x1="27223" y1="81710" x2="27223" y2="81710"/>
                        <a14:foregroundMark x1="27223" y1="81710" x2="27223" y2="81710"/>
                        <a14:foregroundMark x1="27223" y1="81710" x2="27223" y2="81710"/>
                        <a14:foregroundMark x1="27223" y1="81710" x2="27223" y2="81710"/>
                        <a14:foregroundMark x1="27223" y1="81710" x2="27223" y2="81710"/>
                        <a14:foregroundMark x1="27223" y1="81710" x2="27223" y2="81710"/>
                        <a14:foregroundMark x1="26729" y1="80917" x2="26729" y2="80917"/>
                        <a14:foregroundMark x1="26235" y1="80181" x2="26235" y2="80181"/>
                        <a14:foregroundMark x1="26235" y1="80181" x2="26235" y2="80181"/>
                        <a14:foregroundMark x1="26235" y1="80181" x2="26235" y2="80181"/>
                        <a14:foregroundMark x1="24698" y1="79105" x2="24698" y2="79105"/>
                        <a14:foregroundMark x1="24204" y1="76784" x2="24204" y2="76784"/>
                        <a14:foregroundMark x1="26235" y1="79898" x2="26235" y2="79898"/>
                        <a14:foregroundMark x1="27497" y1="84315" x2="27497" y2="84315"/>
                        <a14:foregroundMark x1="30022" y1="85900" x2="30022" y2="85900"/>
                        <a14:foregroundMark x1="31559" y1="89298" x2="31559" y2="89298"/>
                        <a14:foregroundMark x1="33809" y1="90091" x2="33809" y2="90091"/>
                        <a14:foregroundMark x1="34577" y1="90600" x2="34577" y2="90600"/>
                        <a14:foregroundMark x1="37377" y1="92186" x2="37377" y2="92186"/>
                        <a14:foregroundMark x1="35565" y1="92695" x2="35565" y2="92695"/>
                        <a14:foregroundMark x1="38145" y1="92186" x2="38145" y2="92186"/>
                        <a14:foregroundMark x1="42426" y1="90317" x2="42426" y2="90317"/>
                        <a14:foregroundMark x1="46981" y1="89015" x2="46981" y2="89015"/>
                        <a14:foregroundMark x1="46981" y1="89015" x2="46981" y2="89015"/>
                        <a14:foregroundMark x1="46981" y1="89015" x2="46981" y2="89015"/>
                        <a14:foregroundMark x1="50274" y1="87486" x2="50274" y2="87486"/>
                        <a14:foregroundMark x1="52250" y1="85617" x2="52250" y2="85617"/>
                        <a14:foregroundMark x1="55049" y1="84088" x2="55049" y2="84088"/>
                        <a14:foregroundMark x1="58617" y1="82503" x2="58617" y2="82503"/>
                        <a14:foregroundMark x1="40395" y1="92186" x2="40395" y2="92186"/>
                        <a14:foregroundMark x1="37596" y1="92695" x2="37596" y2="92695"/>
                        <a14:foregroundMark x1="37596" y1="93488" x2="37596" y2="93488"/>
                        <a14:foregroundMark x1="39133" y1="90883" x2="39133" y2="90883"/>
                        <a14:foregroundMark x1="41164" y1="90883" x2="41164" y2="90883"/>
                        <a14:foregroundMark x1="41164" y1="90883" x2="41164" y2="90883"/>
                        <a14:foregroundMark x1="43688" y1="90317" x2="43688" y2="90317"/>
                        <a14:foregroundMark x1="46707" y1="89015" x2="46707" y2="89015"/>
                        <a14:foregroundMark x1="4995" y1="42072" x2="4995" y2="42072"/>
                        <a14:foregroundMark x1="5982" y1="43658" x2="5982" y2="43658"/>
                        <a14:foregroundMark x1="5049" y1="41393" x2="5049" y2="41393"/>
                        <a14:foregroundMark x1="4116" y1="39298" x2="4116" y2="39298"/>
                        <a14:foregroundMark x1="4116" y1="38165" x2="4116" y2="38165"/>
                        <a14:foregroundMark x1="78705" y1="71008" x2="78705" y2="71008"/>
                        <a14:foregroundMark x1="77223" y1="72367" x2="77223" y2="72367"/>
                        <a14:foregroundMark x1="77223" y1="72367" x2="77223" y2="72367"/>
                        <a14:foregroundMark x1="74479" y1="73273" x2="74479" y2="73273"/>
                        <a14:foregroundMark x1="73546" y1="74066" x2="73546" y2="74066"/>
                        <a14:foregroundMark x1="71899" y1="74802" x2="71899" y2="74802"/>
                        <a14:foregroundMark x1="70417" y1="76331" x2="70417" y2="76331"/>
                        <a14:foregroundMark x1="68771" y1="77067" x2="68771" y2="77067"/>
                        <a14:foregroundMark x1="45939" y1="88845" x2="45939" y2="88845"/>
                        <a14:foregroundMark x1="45005" y1="90374" x2="45005" y2="90374"/>
                        <a14:foregroundMark x1="43359" y1="91733" x2="43359" y2="91733"/>
                        <a14:foregroundMark x1="42426" y1="91733" x2="42426" y2="91733"/>
                        <a14:foregroundMark x1="42426" y1="91733" x2="42426" y2="91733"/>
                        <a14:foregroundMark x1="45170" y1="90940" x2="45170" y2="90940"/>
                        <a14:foregroundMark x1="48299" y1="89071" x2="48299" y2="89071"/>
                        <a14:foregroundMark x1="48299" y1="89071" x2="48299" y2="89071"/>
                        <a14:foregroundMark x1="48299" y1="89071" x2="48299" y2="89071"/>
                        <a14:foregroundMark x1="50549" y1="86580" x2="50549" y2="86580"/>
                        <a14:foregroundMark x1="50549" y1="86580" x2="50549" y2="86580"/>
                        <a14:foregroundMark x1="48134" y1="87542" x2="48134" y2="87542"/>
                        <a14:foregroundMark x1="48134" y1="87542" x2="48134" y2="87542"/>
                        <a14:foregroundMark x1="50714" y1="87542" x2="50714" y2="87542"/>
                        <a14:foregroundMark x1="50714" y1="87542" x2="50714" y2="87542"/>
                        <a14:foregroundMark x1="53293" y1="86580" x2="53293" y2="86580"/>
                        <a14:foregroundMark x1="53293" y1="86580" x2="53293" y2="86580"/>
                        <a14:foregroundMark x1="54775" y1="84711" x2="54775" y2="84711"/>
                        <a14:foregroundMark x1="54775" y1="84711" x2="54775" y2="84711"/>
                        <a14:foregroundMark x1="54775" y1="84711" x2="54775" y2="84711"/>
                        <a14:foregroundMark x1="56806" y1="84145" x2="56806" y2="84145"/>
                        <a14:foregroundMark x1="56806" y1="84145" x2="56806" y2="84145"/>
                        <a14:foregroundMark x1="59934" y1="82220" x2="59934" y2="82220"/>
                        <a14:foregroundMark x1="59934" y1="82220" x2="59934" y2="82220"/>
                        <a14:foregroundMark x1="59934" y1="82220" x2="59934" y2="82220"/>
                        <a14:foregroundMark x1="61361" y1="80294" x2="61361" y2="80294"/>
                        <a14:foregroundMark x1="56257" y1="84881" x2="56257" y2="84881"/>
                        <a14:foregroundMark x1="55104" y1="85051" x2="55104" y2="85051"/>
                        <a14:foregroundMark x1="55104" y1="85051" x2="55104" y2="85051"/>
                        <a14:foregroundMark x1="57903" y1="84145" x2="57903" y2="84145"/>
                        <a14:foregroundMark x1="59934" y1="82956" x2="59934" y2="82956"/>
                        <a14:foregroundMark x1="59934" y1="82956" x2="59934" y2="82956"/>
                        <a14:foregroundMark x1="51811" y1="88109" x2="51811" y2="88109"/>
                        <a14:foregroundMark x1="51811" y1="88109" x2="51811" y2="88109"/>
                        <a14:foregroundMark x1="50878" y1="88109" x2="50878" y2="88109"/>
                        <a14:foregroundMark x1="50878" y1="88109" x2="50878" y2="88109"/>
                        <a14:foregroundMark x1="49780" y1="88675" x2="49780" y2="88675"/>
                        <a14:foregroundMark x1="49780" y1="88675" x2="49780" y2="88675"/>
                        <a14:foregroundMark x1="49780" y1="88675" x2="49780" y2="88675"/>
                        <a14:foregroundMark x1="49780" y1="88675" x2="49780" y2="88675"/>
                        <a14:foregroundMark x1="48847" y1="89071" x2="48847" y2="89071"/>
                        <a14:foregroundMark x1="48847" y1="89071" x2="48847" y2="89071"/>
                        <a14:foregroundMark x1="48518" y1="89411" x2="48518" y2="89411"/>
                        <a14:foregroundMark x1="48518" y1="89411" x2="48518" y2="89411"/>
                        <a14:foregroundMark x1="63063" y1="80125" x2="63063" y2="80125"/>
                        <a14:foregroundMark x1="63063" y1="80125" x2="63063" y2="80125"/>
                        <a14:foregroundMark x1="62130" y1="10419" x2="62130" y2="10419"/>
                        <a14:foregroundMark x1="62130" y1="10419" x2="62130" y2="10419"/>
                        <a14:foregroundMark x1="62130" y1="10419" x2="62130" y2="10419"/>
                        <a14:foregroundMark x1="61965" y1="10249" x2="61965" y2="10249"/>
                        <a14:foregroundMark x1="61581" y1="10023" x2="61581" y2="10023"/>
                        <a14:foregroundMark x1="61196" y1="9287" x2="61196" y2="9287"/>
                        <a14:foregroundMark x1="61196" y1="9287" x2="61196" y2="9287"/>
                        <a14:foregroundMark x1="61196" y1="9287" x2="61196" y2="9287"/>
                        <a14:foregroundMark x1="61196" y1="9287" x2="61196" y2="9287"/>
                        <a14:foregroundMark x1="61196" y1="9287" x2="61196" y2="9287"/>
                        <a14:foregroundMark x1="59385" y1="9287" x2="59385" y2="9287"/>
                        <a14:foregroundMark x1="58617" y1="9287" x2="58617" y2="9287"/>
                        <a14:foregroundMark x1="60812" y1="8324" x2="60812" y2="8324"/>
                        <a14:foregroundMark x1="3732" y1="37373" x2="3732" y2="37373"/>
                        <a14:foregroundMark x1="4116" y1="38335" x2="4116" y2="38335"/>
                        <a14:foregroundMark x1="4336" y1="36467" x2="4336" y2="36467"/>
                        <a14:foregroundMark x1="4885" y1="35674" x2="4885" y2="35674"/>
                        <a14:foregroundMark x1="66740" y1="78992" x2="66740" y2="78992"/>
                        <a14:foregroundMark x1="65423" y1="78992" x2="65423" y2="78992"/>
                        <a14:foregroundMark x1="65642" y1="80861" x2="65642" y2="80861"/>
                        <a14:foregroundMark x1="64490" y1="82220" x2="64490" y2="82220"/>
                        <a14:foregroundMark x1="61581" y1="83182" x2="61581" y2="83182"/>
                        <a14:foregroundMark x1="60812" y1="83749" x2="60812" y2="83749"/>
                        <a14:foregroundMark x1="59385" y1="84485" x2="59385" y2="84485"/>
                        <a14:foregroundMark x1="57684" y1="85447" x2="57684" y2="85447"/>
                        <a14:foregroundMark x1="56806" y1="86014" x2="56806" y2="86014"/>
                        <a14:foregroundMark x1="54555" y1="87712" x2="54555" y2="87712"/>
                        <a14:foregroundMark x1="53677" y1="87712" x2="53677" y2="87712"/>
                        <a14:foregroundMark x1="53677" y1="87712" x2="53677" y2="87712"/>
                        <a14:foregroundMark x1="62678" y1="83352" x2="62678" y2="83352"/>
                        <a14:foregroundMark x1="73546" y1="75198" x2="73546" y2="75198"/>
                        <a14:foregroundMark x1="70033" y1="78992" x2="70033" y2="78992"/>
                        <a14:foregroundMark x1="82162" y1="69083" x2="82162" y2="69083"/>
                        <a14:foregroundMark x1="83315" y1="67950" x2="83315" y2="67950"/>
                        <a14:foregroundMark x1="84742" y1="67610" x2="84742" y2="67610"/>
                        <a14:foregroundMark x1="84742" y1="67610" x2="84742" y2="67610"/>
                        <a14:foregroundMark x1="86059" y1="66082" x2="86059" y2="66082"/>
                        <a14:foregroundMark x1="86059" y1="66082" x2="86059" y2="66082"/>
                        <a14:foregroundMark x1="88090" y1="64553" x2="88090" y2="64553"/>
                        <a14:foregroundMark x1="89023" y1="64553" x2="89023" y2="64553"/>
                        <a14:foregroundMark x1="89737" y1="63250" x2="89737" y2="63250"/>
                        <a14:foregroundMark x1="90670" y1="63024" x2="90670" y2="63024"/>
                        <a14:foregroundMark x1="92151" y1="62854" x2="92151" y2="62854"/>
                        <a14:foregroundMark x1="92316" y1="62061" x2="92316" y2="62061"/>
                        <a14:foregroundMark x1="92481" y1="59966" x2="92481" y2="59966"/>
                        <a14:foregroundMark x1="81065" y1="72367" x2="81065" y2="72367"/>
                      </a14:backgroundRemoval>
                    </a14:imgEffect>
                  </a14:imgLayer>
                </a14:imgProps>
              </a:ext>
            </a:extLst>
          </a:blip>
          <a:srcRect/>
          <a:stretch/>
        </p:blipFill>
        <p:spPr>
          <a:xfrm>
            <a:off x="509954" y="3217902"/>
            <a:ext cx="2122262" cy="2057033"/>
          </a:xfrm>
          <a:prstGeom prst="rect">
            <a:avLst/>
          </a:prstGeom>
        </p:spPr>
      </p:pic>
      <p:sp>
        <p:nvSpPr>
          <p:cNvPr id="22" name="TextBox 21">
            <a:extLst>
              <a:ext uri="{FF2B5EF4-FFF2-40B4-BE49-F238E27FC236}">
                <a16:creationId xmlns:a16="http://schemas.microsoft.com/office/drawing/2014/main" id="{7309E508-5CBB-0045-AEAB-DAE07072A44E}"/>
              </a:ext>
            </a:extLst>
          </p:cNvPr>
          <p:cNvSpPr txBox="1"/>
          <p:nvPr/>
        </p:nvSpPr>
        <p:spPr>
          <a:xfrm>
            <a:off x="726767" y="5413352"/>
            <a:ext cx="3957062" cy="954107"/>
          </a:xfrm>
          <a:prstGeom prst="rect">
            <a:avLst/>
          </a:prstGeom>
          <a:noFill/>
        </p:spPr>
        <p:txBody>
          <a:bodyPr wrap="square" rtlCol="0">
            <a:spAutoFit/>
          </a:bodyPr>
          <a:lstStyle/>
          <a:p>
            <a:r>
              <a:rPr lang="en-NL" sz="2800"/>
              <a:t>last 100:</a:t>
            </a:r>
          </a:p>
          <a:p>
            <a:r>
              <a:rPr lang="en-NL" sz="2800"/>
              <a:t>80-81 kg</a:t>
            </a:r>
          </a:p>
        </p:txBody>
      </p:sp>
      <p:sp>
        <p:nvSpPr>
          <p:cNvPr id="23" name="TextBox 22">
            <a:extLst>
              <a:ext uri="{FF2B5EF4-FFF2-40B4-BE49-F238E27FC236}">
                <a16:creationId xmlns:a16="http://schemas.microsoft.com/office/drawing/2014/main" id="{61C81AF3-9D38-D14C-9848-34694E2A1767}"/>
              </a:ext>
            </a:extLst>
          </p:cNvPr>
          <p:cNvSpPr txBox="1"/>
          <p:nvPr/>
        </p:nvSpPr>
        <p:spPr>
          <a:xfrm>
            <a:off x="5677153" y="5399632"/>
            <a:ext cx="3794338" cy="954107"/>
          </a:xfrm>
          <a:prstGeom prst="rect">
            <a:avLst/>
          </a:prstGeom>
          <a:noFill/>
        </p:spPr>
        <p:txBody>
          <a:bodyPr wrap="square" rtlCol="0">
            <a:spAutoFit/>
          </a:bodyPr>
          <a:lstStyle/>
          <a:p>
            <a:r>
              <a:rPr lang="en-NL" sz="2800"/>
              <a:t>current: </a:t>
            </a:r>
          </a:p>
          <a:p>
            <a:r>
              <a:rPr lang="en-NL" sz="2800"/>
              <a:t>85 kg</a:t>
            </a:r>
          </a:p>
        </p:txBody>
      </p:sp>
      <p:pic>
        <p:nvPicPr>
          <p:cNvPr id="24" name="Picture 23">
            <a:extLst>
              <a:ext uri="{FF2B5EF4-FFF2-40B4-BE49-F238E27FC236}">
                <a16:creationId xmlns:a16="http://schemas.microsoft.com/office/drawing/2014/main" id="{9B304C70-3583-6E46-9AF9-A1B0213C7C8C}"/>
              </a:ext>
            </a:extLst>
          </p:cNvPr>
          <p:cNvPicPr>
            <a:picLocks noChangeAspect="1"/>
          </p:cNvPicPr>
          <p:nvPr/>
        </p:nvPicPr>
        <p:blipFill>
          <a:blip r:embed="rId6"/>
          <a:srcRect/>
          <a:stretch/>
        </p:blipFill>
        <p:spPr>
          <a:xfrm>
            <a:off x="4927859" y="3154970"/>
            <a:ext cx="2709954" cy="2162040"/>
          </a:xfrm>
          <a:prstGeom prst="rect">
            <a:avLst/>
          </a:prstGeom>
        </p:spPr>
      </p:pic>
      <p:sp>
        <p:nvSpPr>
          <p:cNvPr id="25" name="TextBox 24">
            <a:extLst>
              <a:ext uri="{FF2B5EF4-FFF2-40B4-BE49-F238E27FC236}">
                <a16:creationId xmlns:a16="http://schemas.microsoft.com/office/drawing/2014/main" id="{FF1E4C55-E5C0-0343-AED9-97FD4BD56534}"/>
              </a:ext>
            </a:extLst>
          </p:cNvPr>
          <p:cNvSpPr txBox="1"/>
          <p:nvPr/>
        </p:nvSpPr>
        <p:spPr>
          <a:xfrm>
            <a:off x="8536938" y="5513131"/>
            <a:ext cx="3794338" cy="954107"/>
          </a:xfrm>
          <a:prstGeom prst="rect">
            <a:avLst/>
          </a:prstGeom>
          <a:noFill/>
        </p:spPr>
        <p:txBody>
          <a:bodyPr wrap="square" rtlCol="0">
            <a:spAutoFit/>
          </a:bodyPr>
          <a:lstStyle/>
          <a:p>
            <a:r>
              <a:rPr lang="en-NL" sz="2800"/>
              <a:t>Regularized: </a:t>
            </a:r>
          </a:p>
          <a:p>
            <a:r>
              <a:rPr lang="en-NL" sz="2800"/>
              <a:t>82 kg</a:t>
            </a:r>
          </a:p>
        </p:txBody>
      </p:sp>
      <p:pic>
        <p:nvPicPr>
          <p:cNvPr id="26" name="Picture 25">
            <a:extLst>
              <a:ext uri="{FF2B5EF4-FFF2-40B4-BE49-F238E27FC236}">
                <a16:creationId xmlns:a16="http://schemas.microsoft.com/office/drawing/2014/main" id="{D34DE39C-7E98-8447-8E64-8F648E8D69BE}"/>
              </a:ext>
            </a:extLst>
          </p:cNvPr>
          <p:cNvPicPr>
            <a:picLocks noChangeAspect="1"/>
          </p:cNvPicPr>
          <p:nvPr/>
        </p:nvPicPr>
        <p:blipFill rotWithShape="1">
          <a:blip r:embed="rId6"/>
          <a:srcRect l="36601"/>
          <a:stretch/>
        </p:blipFill>
        <p:spPr>
          <a:xfrm>
            <a:off x="8909606" y="3136113"/>
            <a:ext cx="1718101" cy="2162040"/>
          </a:xfrm>
          <a:prstGeom prst="rect">
            <a:avLst/>
          </a:prstGeom>
        </p:spPr>
      </p:pic>
      <p:sp>
        <p:nvSpPr>
          <p:cNvPr id="27" name="Oval 26">
            <a:extLst>
              <a:ext uri="{FF2B5EF4-FFF2-40B4-BE49-F238E27FC236}">
                <a16:creationId xmlns:a16="http://schemas.microsoft.com/office/drawing/2014/main" id="{EC4AE697-E6B0-1749-BB37-E6C709AF5EF2}"/>
              </a:ext>
            </a:extLst>
          </p:cNvPr>
          <p:cNvSpPr/>
          <p:nvPr/>
        </p:nvSpPr>
        <p:spPr>
          <a:xfrm>
            <a:off x="9917140" y="4600521"/>
            <a:ext cx="787418" cy="72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Oval 35">
            <a:extLst>
              <a:ext uri="{FF2B5EF4-FFF2-40B4-BE49-F238E27FC236}">
                <a16:creationId xmlns:a16="http://schemas.microsoft.com/office/drawing/2014/main" id="{42932AF7-663E-804F-9848-4CFA1ECE7C7F}"/>
              </a:ext>
            </a:extLst>
          </p:cNvPr>
          <p:cNvSpPr/>
          <p:nvPr/>
        </p:nvSpPr>
        <p:spPr>
          <a:xfrm>
            <a:off x="6962699" y="4622244"/>
            <a:ext cx="787418" cy="72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TextBox 40">
            <a:extLst>
              <a:ext uri="{FF2B5EF4-FFF2-40B4-BE49-F238E27FC236}">
                <a16:creationId xmlns:a16="http://schemas.microsoft.com/office/drawing/2014/main" id="{9DFA79FF-76E4-2345-BC30-F892B24C1665}"/>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Improving Reliability</a:t>
            </a:r>
          </a:p>
        </p:txBody>
      </p:sp>
    </p:spTree>
    <p:custDataLst>
      <p:tags r:id="rId1"/>
    </p:custDataLst>
    <p:extLst>
      <p:ext uri="{BB962C8B-B14F-4D97-AF65-F5344CB8AC3E}">
        <p14:creationId xmlns:p14="http://schemas.microsoft.com/office/powerpoint/2010/main" val="93502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p:bldP spid="23" grpId="0"/>
      <p:bldP spid="25" grpId="0"/>
      <p:bldP spid="27" grpId="0" animBg="1"/>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F1E4C55-E5C0-0343-AED9-97FD4BD56534}"/>
              </a:ext>
            </a:extLst>
          </p:cNvPr>
          <p:cNvSpPr txBox="1"/>
          <p:nvPr/>
        </p:nvSpPr>
        <p:spPr>
          <a:xfrm>
            <a:off x="8536938" y="5513131"/>
            <a:ext cx="3794338" cy="954107"/>
          </a:xfrm>
          <a:prstGeom prst="rect">
            <a:avLst/>
          </a:prstGeom>
          <a:noFill/>
        </p:spPr>
        <p:txBody>
          <a:bodyPr wrap="square" rtlCol="0">
            <a:spAutoFit/>
          </a:bodyPr>
          <a:lstStyle/>
          <a:p>
            <a:r>
              <a:rPr lang="en-NL" sz="2800"/>
              <a:t>Regularized: </a:t>
            </a:r>
          </a:p>
          <a:p>
            <a:r>
              <a:rPr lang="en-NL" sz="2800"/>
              <a:t>82 kg</a:t>
            </a:r>
          </a:p>
        </p:txBody>
      </p:sp>
      <p:pic>
        <p:nvPicPr>
          <p:cNvPr id="26" name="Picture 25">
            <a:extLst>
              <a:ext uri="{FF2B5EF4-FFF2-40B4-BE49-F238E27FC236}">
                <a16:creationId xmlns:a16="http://schemas.microsoft.com/office/drawing/2014/main" id="{D34DE39C-7E98-8447-8E64-8F648E8D69BE}"/>
              </a:ext>
            </a:extLst>
          </p:cNvPr>
          <p:cNvPicPr>
            <a:picLocks noChangeAspect="1"/>
          </p:cNvPicPr>
          <p:nvPr/>
        </p:nvPicPr>
        <p:blipFill rotWithShape="1">
          <a:blip r:embed="rId4"/>
          <a:srcRect l="36601"/>
          <a:stretch/>
        </p:blipFill>
        <p:spPr>
          <a:xfrm>
            <a:off x="8909606" y="3136113"/>
            <a:ext cx="1718101" cy="2162040"/>
          </a:xfrm>
          <a:prstGeom prst="rect">
            <a:avLst/>
          </a:prstGeom>
        </p:spPr>
      </p:pic>
      <p:sp>
        <p:nvSpPr>
          <p:cNvPr id="27" name="Oval 26">
            <a:extLst>
              <a:ext uri="{FF2B5EF4-FFF2-40B4-BE49-F238E27FC236}">
                <a16:creationId xmlns:a16="http://schemas.microsoft.com/office/drawing/2014/main" id="{EC4AE697-E6B0-1749-BB37-E6C709AF5EF2}"/>
              </a:ext>
            </a:extLst>
          </p:cNvPr>
          <p:cNvSpPr/>
          <p:nvPr/>
        </p:nvSpPr>
        <p:spPr>
          <a:xfrm>
            <a:off x="9917140" y="4600521"/>
            <a:ext cx="787418" cy="72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2" name="Picture 41">
            <a:extLst>
              <a:ext uri="{FF2B5EF4-FFF2-40B4-BE49-F238E27FC236}">
                <a16:creationId xmlns:a16="http://schemas.microsoft.com/office/drawing/2014/main" id="{3912A5E2-F6B6-D94B-A5AF-9FE4B171DCB1}"/>
              </a:ext>
            </a:extLst>
          </p:cNvPr>
          <p:cNvPicPr>
            <a:picLocks noChangeAspect="1"/>
          </p:cNvPicPr>
          <p:nvPr/>
        </p:nvPicPr>
        <p:blipFill rotWithShape="1">
          <a:blip r:embed="rId5"/>
          <a:srcRect l="84456" b="80492"/>
          <a:stretch/>
        </p:blipFill>
        <p:spPr>
          <a:xfrm>
            <a:off x="3324083" y="3154970"/>
            <a:ext cx="1097880" cy="727757"/>
          </a:xfrm>
          <a:prstGeom prst="rect">
            <a:avLst/>
          </a:prstGeom>
        </p:spPr>
      </p:pic>
      <p:sp>
        <p:nvSpPr>
          <p:cNvPr id="43" name="TextBox 42">
            <a:extLst>
              <a:ext uri="{FF2B5EF4-FFF2-40B4-BE49-F238E27FC236}">
                <a16:creationId xmlns:a16="http://schemas.microsoft.com/office/drawing/2014/main" id="{CCB05CE0-9326-2E44-8CBF-585BC640130B}"/>
              </a:ext>
            </a:extLst>
          </p:cNvPr>
          <p:cNvSpPr txBox="1"/>
          <p:nvPr/>
        </p:nvSpPr>
        <p:spPr>
          <a:xfrm>
            <a:off x="5677153" y="5399632"/>
            <a:ext cx="3794338" cy="954107"/>
          </a:xfrm>
          <a:prstGeom prst="rect">
            <a:avLst/>
          </a:prstGeom>
          <a:noFill/>
        </p:spPr>
        <p:txBody>
          <a:bodyPr wrap="square" rtlCol="0">
            <a:spAutoFit/>
          </a:bodyPr>
          <a:lstStyle/>
          <a:p>
            <a:r>
              <a:rPr lang="en-NL" sz="2800"/>
              <a:t>current: </a:t>
            </a:r>
          </a:p>
          <a:p>
            <a:r>
              <a:rPr lang="en-NL" sz="2800"/>
              <a:t>85 kg</a:t>
            </a:r>
          </a:p>
        </p:txBody>
      </p:sp>
      <p:pic>
        <p:nvPicPr>
          <p:cNvPr id="44" name="Picture 43">
            <a:extLst>
              <a:ext uri="{FF2B5EF4-FFF2-40B4-BE49-F238E27FC236}">
                <a16:creationId xmlns:a16="http://schemas.microsoft.com/office/drawing/2014/main" id="{25737E7C-DE58-AA4B-A1A0-8321BA9D4BC0}"/>
              </a:ext>
            </a:extLst>
          </p:cNvPr>
          <p:cNvPicPr>
            <a:picLocks noChangeAspect="1"/>
          </p:cNvPicPr>
          <p:nvPr/>
        </p:nvPicPr>
        <p:blipFill>
          <a:blip r:embed="rId4"/>
          <a:srcRect/>
          <a:stretch/>
        </p:blipFill>
        <p:spPr>
          <a:xfrm>
            <a:off x="4927859" y="3154970"/>
            <a:ext cx="2709954" cy="2162040"/>
          </a:xfrm>
          <a:prstGeom prst="rect">
            <a:avLst/>
          </a:prstGeom>
        </p:spPr>
      </p:pic>
      <p:sp>
        <p:nvSpPr>
          <p:cNvPr id="45" name="Oval 44">
            <a:extLst>
              <a:ext uri="{FF2B5EF4-FFF2-40B4-BE49-F238E27FC236}">
                <a16:creationId xmlns:a16="http://schemas.microsoft.com/office/drawing/2014/main" id="{A02487EF-B1AA-0747-A2C6-958CF9B1B756}"/>
              </a:ext>
            </a:extLst>
          </p:cNvPr>
          <p:cNvSpPr/>
          <p:nvPr/>
        </p:nvSpPr>
        <p:spPr>
          <a:xfrm>
            <a:off x="6962699" y="4622244"/>
            <a:ext cx="787418" cy="72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880D6604-AFAB-1B43-97BF-AA15C3343FAE}"/>
              </a:ext>
            </a:extLst>
          </p:cNvPr>
          <p:cNvPicPr>
            <a:picLocks noChangeAspect="1"/>
          </p:cNvPicPr>
          <p:nvPr/>
        </p:nvPicPr>
        <p:blipFill rotWithShape="1">
          <a:blip r:embed="rId6"/>
          <a:srcRect l="185" t="6116" r="73646"/>
          <a:stretch/>
        </p:blipFill>
        <p:spPr>
          <a:xfrm>
            <a:off x="1" y="3585543"/>
            <a:ext cx="1802296" cy="3259750"/>
          </a:xfrm>
          <a:prstGeom prst="rect">
            <a:avLst/>
          </a:prstGeom>
        </p:spPr>
      </p:pic>
      <p:sp>
        <p:nvSpPr>
          <p:cNvPr id="48" name="TextBox 47">
            <a:extLst>
              <a:ext uri="{FF2B5EF4-FFF2-40B4-BE49-F238E27FC236}">
                <a16:creationId xmlns:a16="http://schemas.microsoft.com/office/drawing/2014/main" id="{DF3BF789-DC90-0F4E-98A6-7F6E5FBE2318}"/>
              </a:ext>
            </a:extLst>
          </p:cNvPr>
          <p:cNvSpPr txBox="1"/>
          <p:nvPr/>
        </p:nvSpPr>
        <p:spPr>
          <a:xfrm>
            <a:off x="509954" y="1267019"/>
            <a:ext cx="3817080" cy="1015663"/>
          </a:xfrm>
          <a:prstGeom prst="rect">
            <a:avLst/>
          </a:prstGeom>
          <a:noFill/>
        </p:spPr>
        <p:txBody>
          <a:bodyPr wrap="square" rtlCol="0">
            <a:spAutoFit/>
          </a:bodyPr>
          <a:lstStyle/>
          <a:p>
            <a:pPr marL="342900" indent="-342900">
              <a:buFont typeface="Arial" panose="020B0604020202020204" pitchFamily="34" charset="0"/>
              <a:buChar char="•"/>
            </a:pPr>
            <a:r>
              <a:rPr lang="en-NL" sz="2000" dirty="0"/>
              <a:t>Reliability is improved by modelling all data at once.</a:t>
            </a:r>
          </a:p>
          <a:p>
            <a:pPr marL="342900" indent="-342900">
              <a:buFont typeface="Arial" panose="020B0604020202020204" pitchFamily="34" charset="0"/>
              <a:buChar char="•"/>
            </a:pPr>
            <a:r>
              <a:rPr lang="en-NL" sz="2000" dirty="0"/>
              <a:t>Is this always a good thing?</a:t>
            </a:r>
          </a:p>
        </p:txBody>
      </p:sp>
      <p:sp>
        <p:nvSpPr>
          <p:cNvPr id="49" name="TextBox 48">
            <a:extLst>
              <a:ext uri="{FF2B5EF4-FFF2-40B4-BE49-F238E27FC236}">
                <a16:creationId xmlns:a16="http://schemas.microsoft.com/office/drawing/2014/main" id="{00B5DD01-7B0F-EE4E-9957-1696C68E17C2}"/>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Improving Reliability</a:t>
            </a:r>
          </a:p>
        </p:txBody>
      </p:sp>
      <p:pic>
        <p:nvPicPr>
          <p:cNvPr id="50" name="Picture 49">
            <a:extLst>
              <a:ext uri="{FF2B5EF4-FFF2-40B4-BE49-F238E27FC236}">
                <a16:creationId xmlns:a16="http://schemas.microsoft.com/office/drawing/2014/main" id="{5940CC75-EB7F-7240-947E-EEC35C80B78E}"/>
              </a:ext>
            </a:extLst>
          </p:cNvPr>
          <p:cNvPicPr>
            <a:picLocks noChangeAspect="1"/>
          </p:cNvPicPr>
          <p:nvPr/>
        </p:nvPicPr>
        <p:blipFill rotWithShape="1">
          <a:blip r:embed="rId6"/>
          <a:srcRect l="48986" t="6116" r="33291"/>
          <a:stretch/>
        </p:blipFill>
        <p:spPr>
          <a:xfrm>
            <a:off x="1758473" y="3585543"/>
            <a:ext cx="1220634" cy="3259750"/>
          </a:xfrm>
          <a:prstGeom prst="rect">
            <a:avLst/>
          </a:prstGeom>
        </p:spPr>
      </p:pic>
    </p:spTree>
    <p:custDataLst>
      <p:tags r:id="rId1"/>
    </p:custDataLst>
    <p:extLst>
      <p:ext uri="{BB962C8B-B14F-4D97-AF65-F5344CB8AC3E}">
        <p14:creationId xmlns:p14="http://schemas.microsoft.com/office/powerpoint/2010/main" val="219313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F1E4C55-E5C0-0343-AED9-97FD4BD56534}"/>
              </a:ext>
            </a:extLst>
          </p:cNvPr>
          <p:cNvSpPr txBox="1"/>
          <p:nvPr/>
        </p:nvSpPr>
        <p:spPr>
          <a:xfrm>
            <a:off x="8536938" y="5513131"/>
            <a:ext cx="3794338" cy="954107"/>
          </a:xfrm>
          <a:prstGeom prst="rect">
            <a:avLst/>
          </a:prstGeom>
          <a:noFill/>
        </p:spPr>
        <p:txBody>
          <a:bodyPr wrap="square" rtlCol="0">
            <a:spAutoFit/>
          </a:bodyPr>
          <a:lstStyle/>
          <a:p>
            <a:r>
              <a:rPr lang="en-NL" sz="2800"/>
              <a:t>Regularized: </a:t>
            </a:r>
          </a:p>
          <a:p>
            <a:r>
              <a:rPr lang="en-NL" sz="2800"/>
              <a:t>82 kg</a:t>
            </a:r>
          </a:p>
        </p:txBody>
      </p:sp>
      <p:pic>
        <p:nvPicPr>
          <p:cNvPr id="26" name="Picture 25">
            <a:extLst>
              <a:ext uri="{FF2B5EF4-FFF2-40B4-BE49-F238E27FC236}">
                <a16:creationId xmlns:a16="http://schemas.microsoft.com/office/drawing/2014/main" id="{D34DE39C-7E98-8447-8E64-8F648E8D69BE}"/>
              </a:ext>
            </a:extLst>
          </p:cNvPr>
          <p:cNvPicPr>
            <a:picLocks noChangeAspect="1"/>
          </p:cNvPicPr>
          <p:nvPr/>
        </p:nvPicPr>
        <p:blipFill rotWithShape="1">
          <a:blip r:embed="rId4"/>
          <a:srcRect l="36601"/>
          <a:stretch/>
        </p:blipFill>
        <p:spPr>
          <a:xfrm>
            <a:off x="8909606" y="3136113"/>
            <a:ext cx="1718101" cy="2162040"/>
          </a:xfrm>
          <a:prstGeom prst="rect">
            <a:avLst/>
          </a:prstGeom>
        </p:spPr>
      </p:pic>
      <p:sp>
        <p:nvSpPr>
          <p:cNvPr id="27" name="Oval 26">
            <a:extLst>
              <a:ext uri="{FF2B5EF4-FFF2-40B4-BE49-F238E27FC236}">
                <a16:creationId xmlns:a16="http://schemas.microsoft.com/office/drawing/2014/main" id="{EC4AE697-E6B0-1749-BB37-E6C709AF5EF2}"/>
              </a:ext>
            </a:extLst>
          </p:cNvPr>
          <p:cNvSpPr/>
          <p:nvPr/>
        </p:nvSpPr>
        <p:spPr>
          <a:xfrm>
            <a:off x="9917140" y="4600521"/>
            <a:ext cx="787418" cy="72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2" name="Picture 41">
            <a:extLst>
              <a:ext uri="{FF2B5EF4-FFF2-40B4-BE49-F238E27FC236}">
                <a16:creationId xmlns:a16="http://schemas.microsoft.com/office/drawing/2014/main" id="{3912A5E2-F6B6-D94B-A5AF-9FE4B171DCB1}"/>
              </a:ext>
            </a:extLst>
          </p:cNvPr>
          <p:cNvPicPr>
            <a:picLocks noChangeAspect="1"/>
          </p:cNvPicPr>
          <p:nvPr/>
        </p:nvPicPr>
        <p:blipFill rotWithShape="1">
          <a:blip r:embed="rId5"/>
          <a:srcRect l="84456" b="80492"/>
          <a:stretch/>
        </p:blipFill>
        <p:spPr>
          <a:xfrm>
            <a:off x="3324083" y="3154970"/>
            <a:ext cx="1097880" cy="727757"/>
          </a:xfrm>
          <a:prstGeom prst="rect">
            <a:avLst/>
          </a:prstGeom>
        </p:spPr>
      </p:pic>
      <p:sp>
        <p:nvSpPr>
          <p:cNvPr id="43" name="TextBox 42">
            <a:extLst>
              <a:ext uri="{FF2B5EF4-FFF2-40B4-BE49-F238E27FC236}">
                <a16:creationId xmlns:a16="http://schemas.microsoft.com/office/drawing/2014/main" id="{CCB05CE0-9326-2E44-8CBF-585BC640130B}"/>
              </a:ext>
            </a:extLst>
          </p:cNvPr>
          <p:cNvSpPr txBox="1"/>
          <p:nvPr/>
        </p:nvSpPr>
        <p:spPr>
          <a:xfrm>
            <a:off x="5677153" y="5399632"/>
            <a:ext cx="3794338" cy="954107"/>
          </a:xfrm>
          <a:prstGeom prst="rect">
            <a:avLst/>
          </a:prstGeom>
          <a:noFill/>
        </p:spPr>
        <p:txBody>
          <a:bodyPr wrap="square" rtlCol="0">
            <a:spAutoFit/>
          </a:bodyPr>
          <a:lstStyle/>
          <a:p>
            <a:r>
              <a:rPr lang="en-NL" sz="2800"/>
              <a:t>current: </a:t>
            </a:r>
          </a:p>
          <a:p>
            <a:r>
              <a:rPr lang="en-NL" sz="2800"/>
              <a:t>85 kg</a:t>
            </a:r>
          </a:p>
        </p:txBody>
      </p:sp>
      <p:pic>
        <p:nvPicPr>
          <p:cNvPr id="44" name="Picture 43">
            <a:extLst>
              <a:ext uri="{FF2B5EF4-FFF2-40B4-BE49-F238E27FC236}">
                <a16:creationId xmlns:a16="http://schemas.microsoft.com/office/drawing/2014/main" id="{25737E7C-DE58-AA4B-A1A0-8321BA9D4BC0}"/>
              </a:ext>
            </a:extLst>
          </p:cNvPr>
          <p:cNvPicPr>
            <a:picLocks noChangeAspect="1"/>
          </p:cNvPicPr>
          <p:nvPr/>
        </p:nvPicPr>
        <p:blipFill>
          <a:blip r:embed="rId4"/>
          <a:srcRect/>
          <a:stretch/>
        </p:blipFill>
        <p:spPr>
          <a:xfrm>
            <a:off x="4927859" y="3154970"/>
            <a:ext cx="2709954" cy="2162040"/>
          </a:xfrm>
          <a:prstGeom prst="rect">
            <a:avLst/>
          </a:prstGeom>
        </p:spPr>
      </p:pic>
      <p:sp>
        <p:nvSpPr>
          <p:cNvPr id="45" name="Oval 44">
            <a:extLst>
              <a:ext uri="{FF2B5EF4-FFF2-40B4-BE49-F238E27FC236}">
                <a16:creationId xmlns:a16="http://schemas.microsoft.com/office/drawing/2014/main" id="{A02487EF-B1AA-0747-A2C6-958CF9B1B756}"/>
              </a:ext>
            </a:extLst>
          </p:cNvPr>
          <p:cNvSpPr/>
          <p:nvPr/>
        </p:nvSpPr>
        <p:spPr>
          <a:xfrm>
            <a:off x="6962699" y="4622244"/>
            <a:ext cx="787418" cy="72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880D6604-AFAB-1B43-97BF-AA15C3343FAE}"/>
              </a:ext>
            </a:extLst>
          </p:cNvPr>
          <p:cNvPicPr>
            <a:picLocks noChangeAspect="1"/>
          </p:cNvPicPr>
          <p:nvPr/>
        </p:nvPicPr>
        <p:blipFill rotWithShape="1">
          <a:blip r:embed="rId6"/>
          <a:srcRect l="185" t="6116" r="73646"/>
          <a:stretch/>
        </p:blipFill>
        <p:spPr>
          <a:xfrm>
            <a:off x="1" y="3585543"/>
            <a:ext cx="1802296" cy="3259750"/>
          </a:xfrm>
          <a:prstGeom prst="rect">
            <a:avLst/>
          </a:prstGeom>
        </p:spPr>
      </p:pic>
      <p:sp>
        <p:nvSpPr>
          <p:cNvPr id="48" name="TextBox 47">
            <a:extLst>
              <a:ext uri="{FF2B5EF4-FFF2-40B4-BE49-F238E27FC236}">
                <a16:creationId xmlns:a16="http://schemas.microsoft.com/office/drawing/2014/main" id="{DF3BF789-DC90-0F4E-98A6-7F6E5FBE2318}"/>
              </a:ext>
            </a:extLst>
          </p:cNvPr>
          <p:cNvSpPr txBox="1"/>
          <p:nvPr/>
        </p:nvSpPr>
        <p:spPr>
          <a:xfrm>
            <a:off x="509954" y="1267019"/>
            <a:ext cx="3817080" cy="1323439"/>
          </a:xfrm>
          <a:prstGeom prst="rect">
            <a:avLst/>
          </a:prstGeom>
          <a:noFill/>
        </p:spPr>
        <p:txBody>
          <a:bodyPr wrap="square" rtlCol="0">
            <a:spAutoFit/>
          </a:bodyPr>
          <a:lstStyle/>
          <a:p>
            <a:pPr marL="342900" indent="-342900">
              <a:buFont typeface="Arial" panose="020B0604020202020204" pitchFamily="34" charset="0"/>
              <a:buChar char="•"/>
            </a:pPr>
            <a:r>
              <a:rPr lang="en-NL" sz="2000" dirty="0"/>
              <a:t>Reliability is improved by modelling all data at once.</a:t>
            </a:r>
          </a:p>
          <a:p>
            <a:pPr marL="342900" indent="-342900">
              <a:buFont typeface="Arial" panose="020B0604020202020204" pitchFamily="34" charset="0"/>
              <a:buChar char="•"/>
            </a:pPr>
            <a:r>
              <a:rPr lang="en-NL" sz="2000" dirty="0"/>
              <a:t>Is this always a good thing?</a:t>
            </a:r>
          </a:p>
          <a:p>
            <a:pPr marL="342900" indent="-342900">
              <a:buFont typeface="Arial" panose="020B0604020202020204" pitchFamily="34" charset="0"/>
              <a:buChar char="•"/>
            </a:pPr>
            <a:r>
              <a:rPr lang="en-NL" sz="2000" dirty="0"/>
              <a:t>In this case yes.</a:t>
            </a:r>
          </a:p>
        </p:txBody>
      </p:sp>
      <p:sp>
        <p:nvSpPr>
          <p:cNvPr id="49" name="TextBox 48">
            <a:extLst>
              <a:ext uri="{FF2B5EF4-FFF2-40B4-BE49-F238E27FC236}">
                <a16:creationId xmlns:a16="http://schemas.microsoft.com/office/drawing/2014/main" id="{00B5DD01-7B0F-EE4E-9957-1696C68E17C2}"/>
              </a:ext>
            </a:extLst>
          </p:cNvPr>
          <p:cNvSpPr txBox="1"/>
          <p:nvPr/>
        </p:nvSpPr>
        <p:spPr>
          <a:xfrm>
            <a:off x="-98856" y="548371"/>
            <a:ext cx="12192000" cy="646331"/>
          </a:xfrm>
          <a:prstGeom prst="rect">
            <a:avLst/>
          </a:prstGeom>
          <a:noFill/>
        </p:spPr>
        <p:txBody>
          <a:bodyPr wrap="square" rtlCol="0">
            <a:spAutoFit/>
          </a:bodyPr>
          <a:lstStyle/>
          <a:p>
            <a:pPr algn="ctr"/>
            <a:r>
              <a:rPr lang="en-NL" sz="3600" b="1" dirty="0"/>
              <a:t>Improving Reliability</a:t>
            </a:r>
          </a:p>
        </p:txBody>
      </p:sp>
      <p:pic>
        <p:nvPicPr>
          <p:cNvPr id="50" name="Picture 49">
            <a:extLst>
              <a:ext uri="{FF2B5EF4-FFF2-40B4-BE49-F238E27FC236}">
                <a16:creationId xmlns:a16="http://schemas.microsoft.com/office/drawing/2014/main" id="{5940CC75-EB7F-7240-947E-EEC35C80B78E}"/>
              </a:ext>
            </a:extLst>
          </p:cNvPr>
          <p:cNvPicPr>
            <a:picLocks noChangeAspect="1"/>
          </p:cNvPicPr>
          <p:nvPr/>
        </p:nvPicPr>
        <p:blipFill rotWithShape="1">
          <a:blip r:embed="rId6"/>
          <a:srcRect l="48986" t="6116" r="33291"/>
          <a:stretch/>
        </p:blipFill>
        <p:spPr>
          <a:xfrm>
            <a:off x="1758473" y="3585543"/>
            <a:ext cx="1220634" cy="3259750"/>
          </a:xfrm>
          <a:prstGeom prst="rect">
            <a:avLst/>
          </a:prstGeom>
        </p:spPr>
      </p:pic>
    </p:spTree>
    <p:custDataLst>
      <p:tags r:id="rId1"/>
    </p:custDataLst>
    <p:extLst>
      <p:ext uri="{BB962C8B-B14F-4D97-AF65-F5344CB8AC3E}">
        <p14:creationId xmlns:p14="http://schemas.microsoft.com/office/powerpoint/2010/main" val="39502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F9AEB-C2D6-C645-81FF-86892EA8441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9173" b="99082" l="35683" r="62764">
                        <a14:foregroundMark x1="44284" y1="77784" x2="44284" y2="77784"/>
                        <a14:foregroundMark x1="51443" y1="72101" x2="51443" y2="72101"/>
                        <a14:foregroundMark x1="47392" y1="81745" x2="47392" y2="81745"/>
                        <a14:foregroundMark x1="46393" y1="89150" x2="46393" y2="89150"/>
                        <a14:foregroundMark x1="39012" y1="83467" x2="39012" y2="83467"/>
                        <a14:foregroundMark x1="39345" y1="86452" x2="39345" y2="86452"/>
                        <a14:foregroundMark x1="50610" y1="97417" x2="50610" y2="97417"/>
                        <a14:foregroundMark x1="56770" y1="98278" x2="56770" y2="98278"/>
                        <a14:foregroundMark x1="50111" y1="99082" x2="50111" y2="99082"/>
                        <a14:foregroundMark x1="52442" y1="69173" x2="52442" y2="69173"/>
                      </a14:backgroundRemoval>
                    </a14:imgEffect>
                  </a14:imgLayer>
                </a14:imgProps>
              </a:ext>
            </a:extLst>
          </a:blip>
          <a:srcRect l="32337" t="66913" r="33769"/>
          <a:stretch/>
        </p:blipFill>
        <p:spPr>
          <a:xfrm>
            <a:off x="4842933" y="4626003"/>
            <a:ext cx="2404534" cy="2269067"/>
          </a:xfrm>
          <a:prstGeom prst="rect">
            <a:avLst/>
          </a:prstGeom>
        </p:spPr>
      </p:pic>
      <p:sp>
        <p:nvSpPr>
          <p:cNvPr id="2" name="TextBox 1">
            <a:extLst>
              <a:ext uri="{FF2B5EF4-FFF2-40B4-BE49-F238E27FC236}">
                <a16:creationId xmlns:a16="http://schemas.microsoft.com/office/drawing/2014/main" id="{A34FB649-26B2-2740-9153-D50509F7C292}"/>
              </a:ext>
            </a:extLst>
          </p:cNvPr>
          <p:cNvSpPr txBox="1"/>
          <p:nvPr/>
        </p:nvSpPr>
        <p:spPr>
          <a:xfrm>
            <a:off x="1730326" y="6006906"/>
            <a:ext cx="4051495" cy="646331"/>
          </a:xfrm>
          <a:prstGeom prst="rect">
            <a:avLst/>
          </a:prstGeom>
          <a:noFill/>
        </p:spPr>
        <p:txBody>
          <a:bodyPr wrap="square" rtlCol="0">
            <a:spAutoFit/>
          </a:bodyPr>
          <a:lstStyle/>
          <a:p>
            <a:r>
              <a:rPr lang="en-NL" dirty="0"/>
              <a:t>Of all drugs, alcohol and tobacco have strongest negative impact on health.</a:t>
            </a:r>
          </a:p>
        </p:txBody>
      </p:sp>
      <p:sp>
        <p:nvSpPr>
          <p:cNvPr id="5" name="TextBox 4">
            <a:extLst>
              <a:ext uri="{FF2B5EF4-FFF2-40B4-BE49-F238E27FC236}">
                <a16:creationId xmlns:a16="http://schemas.microsoft.com/office/drawing/2014/main" id="{FD386BC8-D370-7C49-80A9-16C0418D7AF0}"/>
              </a:ext>
            </a:extLst>
          </p:cNvPr>
          <p:cNvSpPr txBox="1"/>
          <p:nvPr/>
        </p:nvSpPr>
        <p:spPr>
          <a:xfrm>
            <a:off x="6609471" y="4696265"/>
            <a:ext cx="4842933" cy="646331"/>
          </a:xfrm>
          <a:prstGeom prst="rect">
            <a:avLst/>
          </a:prstGeom>
          <a:noFill/>
        </p:spPr>
        <p:txBody>
          <a:bodyPr wrap="square" rtlCol="0">
            <a:spAutoFit/>
          </a:bodyPr>
          <a:lstStyle/>
          <a:p>
            <a:r>
              <a:rPr lang="en-NL" dirty="0"/>
              <a:t>19% of people suffering from addiction regain behavioral control over drug intake.</a:t>
            </a:r>
          </a:p>
        </p:txBody>
      </p:sp>
      <p:sp>
        <p:nvSpPr>
          <p:cNvPr id="6" name="TextBox 5">
            <a:extLst>
              <a:ext uri="{FF2B5EF4-FFF2-40B4-BE49-F238E27FC236}">
                <a16:creationId xmlns:a16="http://schemas.microsoft.com/office/drawing/2014/main" id="{611F6355-4A60-4142-B7D5-94D6D72E049E}"/>
              </a:ext>
            </a:extLst>
          </p:cNvPr>
          <p:cNvSpPr txBox="1"/>
          <p:nvPr/>
        </p:nvSpPr>
        <p:spPr>
          <a:xfrm>
            <a:off x="1784350" y="4538537"/>
            <a:ext cx="4842933" cy="1200329"/>
          </a:xfrm>
          <a:prstGeom prst="rect">
            <a:avLst/>
          </a:prstGeom>
          <a:noFill/>
        </p:spPr>
        <p:txBody>
          <a:bodyPr wrap="square" rtlCol="0">
            <a:spAutoFit/>
          </a:bodyPr>
          <a:lstStyle/>
          <a:p>
            <a:r>
              <a:rPr lang="en-NL" sz="3600" b="1"/>
              <a:t>How do people lose control?</a:t>
            </a:r>
          </a:p>
        </p:txBody>
      </p:sp>
      <p:pic>
        <p:nvPicPr>
          <p:cNvPr id="8" name="Picture 7">
            <a:extLst>
              <a:ext uri="{FF2B5EF4-FFF2-40B4-BE49-F238E27FC236}">
                <a16:creationId xmlns:a16="http://schemas.microsoft.com/office/drawing/2014/main" id="{34C500F7-7FD7-0B4E-84AB-BE797BC099A2}"/>
              </a:ext>
            </a:extLst>
          </p:cNvPr>
          <p:cNvPicPr>
            <a:picLocks noChangeAspect="1"/>
          </p:cNvPicPr>
          <p:nvPr/>
        </p:nvPicPr>
        <p:blipFill>
          <a:blip r:embed="rId6"/>
          <a:stretch>
            <a:fillRect/>
          </a:stretch>
        </p:blipFill>
        <p:spPr>
          <a:xfrm>
            <a:off x="1784350" y="2419310"/>
            <a:ext cx="8623300" cy="2133600"/>
          </a:xfrm>
          <a:prstGeom prst="rect">
            <a:avLst/>
          </a:prstGeom>
        </p:spPr>
      </p:pic>
      <p:sp>
        <p:nvSpPr>
          <p:cNvPr id="11" name="Right Triangle 10">
            <a:extLst>
              <a:ext uri="{FF2B5EF4-FFF2-40B4-BE49-F238E27FC236}">
                <a16:creationId xmlns:a16="http://schemas.microsoft.com/office/drawing/2014/main" id="{14C4C0F8-0941-1C44-B162-BD9B454536A1}"/>
              </a:ext>
            </a:extLst>
          </p:cNvPr>
          <p:cNvSpPr/>
          <p:nvPr/>
        </p:nvSpPr>
        <p:spPr>
          <a:xfrm flipH="1">
            <a:off x="3684337" y="2785974"/>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ight Triangle 11">
            <a:extLst>
              <a:ext uri="{FF2B5EF4-FFF2-40B4-BE49-F238E27FC236}">
                <a16:creationId xmlns:a16="http://schemas.microsoft.com/office/drawing/2014/main" id="{C2AD1B8D-D935-2949-A183-919FA526EDBF}"/>
              </a:ext>
            </a:extLst>
          </p:cNvPr>
          <p:cNvSpPr/>
          <p:nvPr/>
        </p:nvSpPr>
        <p:spPr>
          <a:xfrm>
            <a:off x="3684337" y="3614840"/>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ight Triangle 13">
            <a:extLst>
              <a:ext uri="{FF2B5EF4-FFF2-40B4-BE49-F238E27FC236}">
                <a16:creationId xmlns:a16="http://schemas.microsoft.com/office/drawing/2014/main" id="{0A580DDD-8ACF-4E42-BD0E-31D664E89DC3}"/>
              </a:ext>
            </a:extLst>
          </p:cNvPr>
          <p:cNvSpPr/>
          <p:nvPr/>
        </p:nvSpPr>
        <p:spPr>
          <a:xfrm flipV="1">
            <a:off x="3684337" y="2787108"/>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ight Triangle 14">
            <a:extLst>
              <a:ext uri="{FF2B5EF4-FFF2-40B4-BE49-F238E27FC236}">
                <a16:creationId xmlns:a16="http://schemas.microsoft.com/office/drawing/2014/main" id="{876D5500-31C4-1948-B595-88FD1AE45291}"/>
              </a:ext>
            </a:extLst>
          </p:cNvPr>
          <p:cNvSpPr/>
          <p:nvPr/>
        </p:nvSpPr>
        <p:spPr>
          <a:xfrm flipH="1" flipV="1">
            <a:off x="3678990" y="3625939"/>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TextBox 15">
            <a:extLst>
              <a:ext uri="{FF2B5EF4-FFF2-40B4-BE49-F238E27FC236}">
                <a16:creationId xmlns:a16="http://schemas.microsoft.com/office/drawing/2014/main" id="{F1E1034C-E08E-4A4B-A21D-66A5F10CA863}"/>
              </a:ext>
            </a:extLst>
          </p:cNvPr>
          <p:cNvSpPr txBox="1"/>
          <p:nvPr/>
        </p:nvSpPr>
        <p:spPr>
          <a:xfrm>
            <a:off x="7150434" y="5465971"/>
            <a:ext cx="4842933" cy="1200329"/>
          </a:xfrm>
          <a:prstGeom prst="rect">
            <a:avLst/>
          </a:prstGeom>
          <a:noFill/>
        </p:spPr>
        <p:txBody>
          <a:bodyPr wrap="square" rtlCol="0">
            <a:spAutoFit/>
          </a:bodyPr>
          <a:lstStyle/>
          <a:p>
            <a:r>
              <a:rPr lang="en-NL" sz="3600" b="1"/>
              <a:t>How do they regain control?</a:t>
            </a:r>
          </a:p>
        </p:txBody>
      </p:sp>
      <p:sp>
        <p:nvSpPr>
          <p:cNvPr id="17" name="TextBox 16">
            <a:extLst>
              <a:ext uri="{FF2B5EF4-FFF2-40B4-BE49-F238E27FC236}">
                <a16:creationId xmlns:a16="http://schemas.microsoft.com/office/drawing/2014/main" id="{EA70C87A-EDB0-ED4B-84DA-BDD0BF681606}"/>
              </a:ext>
            </a:extLst>
          </p:cNvPr>
          <p:cNvSpPr txBox="1"/>
          <p:nvPr/>
        </p:nvSpPr>
        <p:spPr>
          <a:xfrm>
            <a:off x="2045226" y="3315966"/>
            <a:ext cx="1112108" cy="584775"/>
          </a:xfrm>
          <a:prstGeom prst="rect">
            <a:avLst/>
          </a:prstGeom>
          <a:solidFill>
            <a:srgbClr val="9F9F9E"/>
          </a:solidFill>
        </p:spPr>
        <p:txBody>
          <a:bodyPr wrap="square" rtlCol="0">
            <a:spAutoFit/>
          </a:bodyPr>
          <a:lstStyle/>
          <a:p>
            <a:pPr algn="ctr"/>
            <a:r>
              <a:rPr lang="en-NL" sz="1600" dirty="0"/>
              <a:t>Occasional use</a:t>
            </a:r>
          </a:p>
        </p:txBody>
      </p:sp>
      <p:sp>
        <p:nvSpPr>
          <p:cNvPr id="18" name="TextBox 17">
            <a:extLst>
              <a:ext uri="{FF2B5EF4-FFF2-40B4-BE49-F238E27FC236}">
                <a16:creationId xmlns:a16="http://schemas.microsoft.com/office/drawing/2014/main" id="{27E8C945-CA3B-A94E-B0B0-C937156F3B02}"/>
              </a:ext>
            </a:extLst>
          </p:cNvPr>
          <p:cNvSpPr txBox="1"/>
          <p:nvPr/>
        </p:nvSpPr>
        <p:spPr>
          <a:xfrm>
            <a:off x="8861277" y="3315527"/>
            <a:ext cx="954731" cy="584775"/>
          </a:xfrm>
          <a:prstGeom prst="rect">
            <a:avLst/>
          </a:prstGeom>
          <a:solidFill>
            <a:srgbClr val="F7BD26"/>
          </a:solidFill>
        </p:spPr>
        <p:txBody>
          <a:bodyPr wrap="square" rtlCol="0">
            <a:spAutoFit/>
          </a:bodyPr>
          <a:lstStyle/>
          <a:p>
            <a:pPr algn="ctr"/>
            <a:r>
              <a:rPr lang="en-NL" sz="1600" dirty="0"/>
              <a:t>Excessive use</a:t>
            </a:r>
          </a:p>
        </p:txBody>
      </p:sp>
      <p:sp>
        <p:nvSpPr>
          <p:cNvPr id="19" name="TextBox 18">
            <a:extLst>
              <a:ext uri="{FF2B5EF4-FFF2-40B4-BE49-F238E27FC236}">
                <a16:creationId xmlns:a16="http://schemas.microsoft.com/office/drawing/2014/main" id="{5BE95A24-1F5A-BB46-80E1-A29087360AB8}"/>
              </a:ext>
            </a:extLst>
          </p:cNvPr>
          <p:cNvSpPr txBox="1"/>
          <p:nvPr/>
        </p:nvSpPr>
        <p:spPr>
          <a:xfrm>
            <a:off x="9110328" y="6527800"/>
            <a:ext cx="3081672" cy="276999"/>
          </a:xfrm>
          <a:prstGeom prst="rect">
            <a:avLst/>
          </a:prstGeom>
          <a:noFill/>
        </p:spPr>
        <p:txBody>
          <a:bodyPr wrap="square" rtlCol="0">
            <a:spAutoFit/>
          </a:bodyPr>
          <a:lstStyle/>
          <a:p>
            <a:pPr algn="r"/>
            <a:r>
              <a:rPr lang="en-US" sz="1200" dirty="0"/>
              <a:t>Heinz et al., 2019, Addict. Biol.</a:t>
            </a:r>
          </a:p>
        </p:txBody>
      </p:sp>
    </p:spTree>
    <p:custDataLst>
      <p:tags r:id="rId1"/>
    </p:custDataLst>
    <p:extLst>
      <p:ext uri="{BB962C8B-B14F-4D97-AF65-F5344CB8AC3E}">
        <p14:creationId xmlns:p14="http://schemas.microsoft.com/office/powerpoint/2010/main" val="51860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A1FF5F0-4A07-0144-ADAA-868A11B589D3}"/>
              </a:ext>
            </a:extLst>
          </p:cNvPr>
          <p:cNvSpPr txBox="1"/>
          <p:nvPr/>
        </p:nvSpPr>
        <p:spPr>
          <a:xfrm>
            <a:off x="2806140" y="548371"/>
            <a:ext cx="6579720" cy="646331"/>
          </a:xfrm>
          <a:prstGeom prst="rect">
            <a:avLst/>
          </a:prstGeom>
          <a:noFill/>
        </p:spPr>
        <p:txBody>
          <a:bodyPr wrap="square" rtlCol="0">
            <a:spAutoFit/>
          </a:bodyPr>
          <a:lstStyle/>
          <a:p>
            <a:pPr algn="ctr"/>
            <a:r>
              <a:rPr lang="en-NL" sz="3600" b="1" dirty="0"/>
              <a:t>First look at drinking data</a:t>
            </a:r>
          </a:p>
        </p:txBody>
      </p:sp>
      <p:pic>
        <p:nvPicPr>
          <p:cNvPr id="4" name="image1.png">
            <a:extLst>
              <a:ext uri="{FF2B5EF4-FFF2-40B4-BE49-F238E27FC236}">
                <a16:creationId xmlns:a16="http://schemas.microsoft.com/office/drawing/2014/main" id="{108EC41E-AC1E-F849-BC32-0230BE6B593C}"/>
              </a:ext>
            </a:extLst>
          </p:cNvPr>
          <p:cNvPicPr>
            <a:picLocks noChangeAspect="1"/>
          </p:cNvPicPr>
          <p:nvPr/>
        </p:nvPicPr>
        <p:blipFill>
          <a:blip r:embed="rId4"/>
          <a:srcRect l="29100" t="32345" r="18319" b="14723"/>
          <a:stretch>
            <a:fillRect/>
          </a:stretch>
        </p:blipFill>
        <p:spPr>
          <a:xfrm>
            <a:off x="344774" y="1376633"/>
            <a:ext cx="4755442" cy="2691782"/>
          </a:xfrm>
          <a:prstGeom prst="rect">
            <a:avLst/>
          </a:prstGeom>
          <a:ln/>
        </p:spPr>
      </p:pic>
      <p:pic>
        <p:nvPicPr>
          <p:cNvPr id="5" name="image4.png">
            <a:extLst>
              <a:ext uri="{FF2B5EF4-FFF2-40B4-BE49-F238E27FC236}">
                <a16:creationId xmlns:a16="http://schemas.microsoft.com/office/drawing/2014/main" id="{72918102-36C0-D847-A71D-8BB69B79D7F1}"/>
              </a:ext>
            </a:extLst>
          </p:cNvPr>
          <p:cNvPicPr/>
          <p:nvPr/>
        </p:nvPicPr>
        <p:blipFill>
          <a:blip r:embed="rId5"/>
          <a:srcRect l="28934" t="41168" r="20139" b="8253"/>
          <a:stretch>
            <a:fillRect/>
          </a:stretch>
        </p:blipFill>
        <p:spPr>
          <a:xfrm>
            <a:off x="344774" y="4250347"/>
            <a:ext cx="4533221" cy="2607653"/>
          </a:xfrm>
          <a:prstGeom prst="rect">
            <a:avLst/>
          </a:prstGeom>
          <a:ln/>
        </p:spPr>
      </p:pic>
      <p:pic>
        <p:nvPicPr>
          <p:cNvPr id="6" name="Picture 5">
            <a:extLst>
              <a:ext uri="{FF2B5EF4-FFF2-40B4-BE49-F238E27FC236}">
                <a16:creationId xmlns:a16="http://schemas.microsoft.com/office/drawing/2014/main" id="{0CB0558B-8AAE-A542-9C6C-201CE2550278}"/>
              </a:ext>
            </a:extLst>
          </p:cNvPr>
          <p:cNvPicPr>
            <a:picLocks noChangeAspect="1"/>
          </p:cNvPicPr>
          <p:nvPr/>
        </p:nvPicPr>
        <p:blipFill>
          <a:blip r:embed="rId6"/>
          <a:stretch>
            <a:fillRect/>
          </a:stretch>
        </p:blipFill>
        <p:spPr>
          <a:xfrm>
            <a:off x="6260815" y="1376633"/>
            <a:ext cx="3125045" cy="2607653"/>
          </a:xfrm>
          <a:prstGeom prst="rect">
            <a:avLst/>
          </a:prstGeom>
        </p:spPr>
      </p:pic>
    </p:spTree>
    <p:custDataLst>
      <p:tags r:id="rId1"/>
    </p:custDataLst>
    <p:extLst>
      <p:ext uri="{BB962C8B-B14F-4D97-AF65-F5344CB8AC3E}">
        <p14:creationId xmlns:p14="http://schemas.microsoft.com/office/powerpoint/2010/main" val="124820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A1FF5F0-4A07-0144-ADAA-868A11B589D3}"/>
              </a:ext>
            </a:extLst>
          </p:cNvPr>
          <p:cNvSpPr txBox="1"/>
          <p:nvPr/>
        </p:nvSpPr>
        <p:spPr>
          <a:xfrm>
            <a:off x="2806140" y="548371"/>
            <a:ext cx="6579720" cy="646331"/>
          </a:xfrm>
          <a:prstGeom prst="rect">
            <a:avLst/>
          </a:prstGeom>
          <a:noFill/>
        </p:spPr>
        <p:txBody>
          <a:bodyPr wrap="square" rtlCol="0">
            <a:spAutoFit/>
          </a:bodyPr>
          <a:lstStyle/>
          <a:p>
            <a:pPr algn="ctr"/>
            <a:r>
              <a:rPr lang="en-NL" sz="3600" b="1" dirty="0"/>
              <a:t>Next steps</a:t>
            </a:r>
          </a:p>
        </p:txBody>
      </p:sp>
      <p:sp>
        <p:nvSpPr>
          <p:cNvPr id="4" name="TextBox 3">
            <a:extLst>
              <a:ext uri="{FF2B5EF4-FFF2-40B4-BE49-F238E27FC236}">
                <a16:creationId xmlns:a16="http://schemas.microsoft.com/office/drawing/2014/main" id="{DF368542-7DF3-DF4A-A352-A94A300AE3CF}"/>
              </a:ext>
            </a:extLst>
          </p:cNvPr>
          <p:cNvSpPr txBox="1"/>
          <p:nvPr/>
        </p:nvSpPr>
        <p:spPr>
          <a:xfrm>
            <a:off x="825939" y="1635413"/>
            <a:ext cx="9661086" cy="1852815"/>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Test Task Validity</a:t>
            </a:r>
          </a:p>
          <a:p>
            <a:pPr marL="457200" indent="-457200">
              <a:lnSpc>
                <a:spcPct val="200000"/>
              </a:lnSpc>
              <a:buFont typeface="+mj-lt"/>
              <a:buAutoNum type="arabicPeriod"/>
            </a:pPr>
            <a:r>
              <a:rPr lang="en-NL" sz="2000" dirty="0"/>
              <a:t>Analyze relationship between drinking and control at baseline</a:t>
            </a:r>
          </a:p>
          <a:p>
            <a:pPr marL="457200" indent="-457200">
              <a:lnSpc>
                <a:spcPct val="200000"/>
              </a:lnSpc>
              <a:buFont typeface="+mj-lt"/>
              <a:buAutoNum type="arabicPeriod"/>
            </a:pPr>
            <a:r>
              <a:rPr lang="en-NL" sz="2000" dirty="0"/>
              <a:t>Analyze relationship between drinking and control longitudinally.</a:t>
            </a:r>
          </a:p>
        </p:txBody>
      </p:sp>
    </p:spTree>
    <p:custDataLst>
      <p:tags r:id="rId1"/>
    </p:custDataLst>
    <p:extLst>
      <p:ext uri="{BB962C8B-B14F-4D97-AF65-F5344CB8AC3E}">
        <p14:creationId xmlns:p14="http://schemas.microsoft.com/office/powerpoint/2010/main" val="77029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A1FF5F0-4A07-0144-ADAA-868A11B589D3}"/>
              </a:ext>
            </a:extLst>
          </p:cNvPr>
          <p:cNvSpPr txBox="1"/>
          <p:nvPr/>
        </p:nvSpPr>
        <p:spPr>
          <a:xfrm>
            <a:off x="2806140" y="548371"/>
            <a:ext cx="6579720" cy="646331"/>
          </a:xfrm>
          <a:prstGeom prst="rect">
            <a:avLst/>
          </a:prstGeom>
          <a:noFill/>
        </p:spPr>
        <p:txBody>
          <a:bodyPr wrap="square" rtlCol="0">
            <a:spAutoFit/>
          </a:bodyPr>
          <a:lstStyle/>
          <a:p>
            <a:pPr algn="ctr"/>
            <a:r>
              <a:rPr lang="en-NL" sz="3600" b="1"/>
              <a:t>Summary</a:t>
            </a:r>
          </a:p>
        </p:txBody>
      </p:sp>
      <p:sp>
        <p:nvSpPr>
          <p:cNvPr id="23" name="TextBox 22">
            <a:extLst>
              <a:ext uri="{FF2B5EF4-FFF2-40B4-BE49-F238E27FC236}">
                <a16:creationId xmlns:a16="http://schemas.microsoft.com/office/drawing/2014/main" id="{5B1977CA-34C3-2C45-9635-48D84D67C857}"/>
              </a:ext>
            </a:extLst>
          </p:cNvPr>
          <p:cNvSpPr txBox="1"/>
          <p:nvPr/>
        </p:nvSpPr>
        <p:spPr>
          <a:xfrm>
            <a:off x="825939" y="1635413"/>
            <a:ext cx="9661086" cy="3699474"/>
          </a:xfrm>
          <a:prstGeom prst="rect">
            <a:avLst/>
          </a:prstGeom>
          <a:noFill/>
        </p:spPr>
        <p:txBody>
          <a:bodyPr wrap="square" rtlCol="0" anchor="t">
            <a:spAutoFit/>
          </a:bodyPr>
          <a:lstStyle/>
          <a:p>
            <a:pPr marL="457200" indent="-457200">
              <a:lnSpc>
                <a:spcPct val="200000"/>
              </a:lnSpc>
              <a:buFont typeface="+mj-lt"/>
              <a:buAutoNum type="arabicPeriod"/>
            </a:pPr>
            <a:r>
              <a:rPr lang="en-NL" sz="2000" dirty="0"/>
              <a:t>Smartphone-based data collection is a useful tool to study change in drinking.</a:t>
            </a:r>
          </a:p>
          <a:p>
            <a:pPr marL="457200" indent="-457200">
              <a:lnSpc>
                <a:spcPct val="200000"/>
              </a:lnSpc>
              <a:buFont typeface="+mj-lt"/>
              <a:buAutoNum type="arabicPeriod"/>
            </a:pPr>
            <a:r>
              <a:rPr lang="en-NL" sz="2000" dirty="0"/>
              <a:t>This  requires short (and ideally fun) cognitive tasks.</a:t>
            </a:r>
          </a:p>
          <a:p>
            <a:pPr marL="457200" indent="-457200">
              <a:lnSpc>
                <a:spcPct val="200000"/>
              </a:lnSpc>
              <a:buFont typeface="+mj-lt"/>
              <a:buAutoNum type="arabicPeriod"/>
            </a:pPr>
            <a:r>
              <a:rPr lang="en-NL" sz="2000" dirty="0"/>
              <a:t>Short cognitive tasks are generally less reliable, thus decreasing observed correlations.</a:t>
            </a:r>
          </a:p>
          <a:p>
            <a:pPr marL="457200" indent="-457200">
              <a:lnSpc>
                <a:spcPct val="200000"/>
              </a:lnSpc>
              <a:buFont typeface="+mj-lt"/>
              <a:buAutoNum type="arabicPeriod"/>
            </a:pPr>
            <a:r>
              <a:rPr lang="en-NL" sz="2000" dirty="0"/>
              <a:t>Reliability can be improved by pooling data.</a:t>
            </a:r>
          </a:p>
          <a:p>
            <a:pPr marL="457200" indent="-457200">
              <a:lnSpc>
                <a:spcPct val="200000"/>
              </a:lnSpc>
              <a:buFont typeface="+mj-lt"/>
              <a:buAutoNum type="arabicPeriod"/>
            </a:pPr>
            <a:r>
              <a:rPr lang="en-NL" sz="2000" dirty="0"/>
              <a:t>This improvement is mainly driven by a decrease in measurement error.</a:t>
            </a:r>
          </a:p>
          <a:p>
            <a:pPr marL="457200" indent="-457200">
              <a:lnSpc>
                <a:spcPct val="200000"/>
              </a:lnSpc>
              <a:buFont typeface="+mj-lt"/>
              <a:buAutoNum type="arabicPeriod"/>
            </a:pPr>
            <a:r>
              <a:rPr lang="en-NL" sz="2000" dirty="0"/>
              <a:t>Drinking effects are being analyzed and will be available soon.</a:t>
            </a:r>
          </a:p>
        </p:txBody>
      </p:sp>
    </p:spTree>
    <p:custDataLst>
      <p:tags r:id="rId1"/>
    </p:custDataLst>
    <p:extLst>
      <p:ext uri="{BB962C8B-B14F-4D97-AF65-F5344CB8AC3E}">
        <p14:creationId xmlns:p14="http://schemas.microsoft.com/office/powerpoint/2010/main" val="280395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A1FF5F0-4A07-0144-ADAA-868A11B589D3}"/>
              </a:ext>
            </a:extLst>
          </p:cNvPr>
          <p:cNvSpPr txBox="1"/>
          <p:nvPr/>
        </p:nvSpPr>
        <p:spPr>
          <a:xfrm>
            <a:off x="2806140" y="548371"/>
            <a:ext cx="6579720" cy="646331"/>
          </a:xfrm>
          <a:prstGeom prst="rect">
            <a:avLst/>
          </a:prstGeom>
          <a:noFill/>
        </p:spPr>
        <p:txBody>
          <a:bodyPr wrap="square" rtlCol="0">
            <a:spAutoFit/>
          </a:bodyPr>
          <a:lstStyle/>
          <a:p>
            <a:pPr algn="ctr"/>
            <a:r>
              <a:rPr lang="en-NL" sz="3600" b="1"/>
              <a:t>Contributers</a:t>
            </a:r>
          </a:p>
        </p:txBody>
      </p:sp>
      <p:sp>
        <p:nvSpPr>
          <p:cNvPr id="7" name="TextBox 6">
            <a:extLst>
              <a:ext uri="{FF2B5EF4-FFF2-40B4-BE49-F238E27FC236}">
                <a16:creationId xmlns:a16="http://schemas.microsoft.com/office/drawing/2014/main" id="{C3EC97F0-73F4-954D-87C6-1E220D3BAEDC}"/>
              </a:ext>
            </a:extLst>
          </p:cNvPr>
          <p:cNvSpPr txBox="1"/>
          <p:nvPr/>
        </p:nvSpPr>
        <p:spPr>
          <a:xfrm>
            <a:off x="640080" y="1371600"/>
            <a:ext cx="7443216" cy="5632311"/>
          </a:xfrm>
          <a:prstGeom prst="rect">
            <a:avLst/>
          </a:prstGeom>
          <a:noFill/>
        </p:spPr>
        <p:txBody>
          <a:bodyPr wrap="square" rtlCol="0">
            <a:spAutoFit/>
          </a:bodyPr>
          <a:lstStyle/>
          <a:p>
            <a:r>
              <a:rPr lang="en-NL" b="1" dirty="0"/>
              <a:t>Lorenz Deserno </a:t>
            </a:r>
            <a:r>
              <a:rPr lang="en-NL" dirty="0"/>
              <a:t>and </a:t>
            </a:r>
            <a:r>
              <a:rPr lang="en-NL" b="1" dirty="0"/>
              <a:t>Maria Waltmann</a:t>
            </a:r>
          </a:p>
          <a:p>
            <a:r>
              <a:rPr lang="en-US" i="1" dirty="0"/>
              <a:t>Cognitive Neuroscience in Developmental Psychiatry, University of Würzburg </a:t>
            </a:r>
            <a:endParaRPr lang="en-NL" dirty="0"/>
          </a:p>
          <a:p>
            <a:endParaRPr lang="en-NL" dirty="0"/>
          </a:p>
          <a:p>
            <a:r>
              <a:rPr lang="en-NL" b="1" dirty="0"/>
              <a:t>Michael Smolka</a:t>
            </a:r>
          </a:p>
          <a:p>
            <a:r>
              <a:rPr lang="en-NL" i="1" dirty="0"/>
              <a:t>Systems Neuroscience, TU Dresden</a:t>
            </a:r>
          </a:p>
          <a:p>
            <a:endParaRPr lang="en-NL" i="1" dirty="0"/>
          </a:p>
          <a:p>
            <a:r>
              <a:rPr lang="en-NL" b="1" dirty="0"/>
              <a:t>Ray Dolan</a:t>
            </a:r>
          </a:p>
          <a:p>
            <a:r>
              <a:rPr lang="en-US" i="1" dirty="0"/>
              <a:t>Max Planck UCL Centre for Computational Psychiatry </a:t>
            </a:r>
          </a:p>
          <a:p>
            <a:r>
              <a:rPr lang="en-US" i="1" dirty="0"/>
              <a:t>and Ageing Research, </a:t>
            </a:r>
            <a:r>
              <a:rPr lang="en-NL" i="1" dirty="0"/>
              <a:t>University College London</a:t>
            </a:r>
          </a:p>
          <a:p>
            <a:endParaRPr lang="en-NL" i="1" dirty="0"/>
          </a:p>
          <a:p>
            <a:r>
              <a:rPr lang="en-NL" b="1" dirty="0"/>
              <a:t>Andreas Heinz</a:t>
            </a:r>
          </a:p>
          <a:p>
            <a:r>
              <a:rPr lang="en-NL" i="1" dirty="0"/>
              <a:t>Charité, Humdoldt University of Berlin</a:t>
            </a:r>
          </a:p>
          <a:p>
            <a:endParaRPr lang="en-NL" i="1" dirty="0"/>
          </a:p>
          <a:p>
            <a:r>
              <a:rPr lang="en-NL" b="1" dirty="0"/>
              <a:t>Heike Tost</a:t>
            </a:r>
          </a:p>
          <a:p>
            <a:r>
              <a:rPr lang="en-NL" i="1" dirty="0"/>
              <a:t>Central Institute for Mental Health, Mannheim</a:t>
            </a:r>
          </a:p>
          <a:p>
            <a:endParaRPr lang="en-NL" i="1" dirty="0"/>
          </a:p>
          <a:p>
            <a:r>
              <a:rPr lang="en-NL" b="1" dirty="0"/>
              <a:t>Michal Rapp</a:t>
            </a:r>
          </a:p>
          <a:p>
            <a:r>
              <a:rPr lang="en-NL" i="1" dirty="0"/>
              <a:t>University of Potsdam</a:t>
            </a:r>
          </a:p>
          <a:p>
            <a:endParaRPr lang="en-NL" i="1" dirty="0"/>
          </a:p>
          <a:p>
            <a:endParaRPr lang="en-NL" dirty="0"/>
          </a:p>
        </p:txBody>
      </p:sp>
      <p:pic>
        <p:nvPicPr>
          <p:cNvPr id="10" name="Picture 9">
            <a:extLst>
              <a:ext uri="{FF2B5EF4-FFF2-40B4-BE49-F238E27FC236}">
                <a16:creationId xmlns:a16="http://schemas.microsoft.com/office/drawing/2014/main" id="{DADDA8F1-E226-3847-A7BD-7BEB4622A082}"/>
              </a:ext>
            </a:extLst>
          </p:cNvPr>
          <p:cNvPicPr>
            <a:picLocks noChangeAspect="1"/>
          </p:cNvPicPr>
          <p:nvPr/>
        </p:nvPicPr>
        <p:blipFill>
          <a:blip r:embed="rId4"/>
          <a:stretch>
            <a:fillRect/>
          </a:stretch>
        </p:blipFill>
        <p:spPr>
          <a:xfrm>
            <a:off x="9007584" y="5987475"/>
            <a:ext cx="3001141" cy="534579"/>
          </a:xfrm>
          <a:prstGeom prst="rect">
            <a:avLst/>
          </a:prstGeom>
          <a:noFill/>
        </p:spPr>
      </p:pic>
      <p:sp>
        <p:nvSpPr>
          <p:cNvPr id="11" name="TextBox 10">
            <a:extLst>
              <a:ext uri="{FF2B5EF4-FFF2-40B4-BE49-F238E27FC236}">
                <a16:creationId xmlns:a16="http://schemas.microsoft.com/office/drawing/2014/main" id="{FC2E225E-D691-FE43-BCB1-09449757D08E}"/>
              </a:ext>
            </a:extLst>
          </p:cNvPr>
          <p:cNvSpPr txBox="1"/>
          <p:nvPr/>
        </p:nvSpPr>
        <p:spPr>
          <a:xfrm>
            <a:off x="10094512" y="5996322"/>
            <a:ext cx="1820433" cy="492443"/>
          </a:xfrm>
          <a:prstGeom prst="rect">
            <a:avLst/>
          </a:prstGeom>
          <a:solidFill>
            <a:schemeClr val="bg1"/>
          </a:solidFill>
        </p:spPr>
        <p:txBody>
          <a:bodyPr wrap="square" rtlCol="0">
            <a:spAutoFit/>
          </a:bodyPr>
          <a:lstStyle/>
          <a:p>
            <a:r>
              <a:rPr lang="en-NL" sz="1300" dirty="0">
                <a:solidFill>
                  <a:srgbClr val="2058B2"/>
                </a:solidFill>
                <a:latin typeface="Helvetica Neue Thin" panose="020B0403020202020204" pitchFamily="34" charset="0"/>
                <a:ea typeface="Helvetica Neue Thin" panose="020B0403020202020204" pitchFamily="34" charset="0"/>
                <a:cs typeface="Helvetica Neue" panose="02000503000000020004" pitchFamily="2" charset="0"/>
              </a:rPr>
              <a:t>German </a:t>
            </a:r>
          </a:p>
          <a:p>
            <a:r>
              <a:rPr lang="en-NL" sz="1300" dirty="0">
                <a:solidFill>
                  <a:srgbClr val="2058B2"/>
                </a:solidFill>
                <a:latin typeface="Helvetica Neue Thin" panose="020B0403020202020204" pitchFamily="34" charset="0"/>
                <a:ea typeface="Helvetica Neue Thin" panose="020B0403020202020204" pitchFamily="34" charset="0"/>
                <a:cs typeface="Helvetica Neue" panose="02000503000000020004" pitchFamily="2" charset="0"/>
              </a:rPr>
              <a:t>Research Foundation</a:t>
            </a:r>
          </a:p>
        </p:txBody>
      </p:sp>
      <p:pic>
        <p:nvPicPr>
          <p:cNvPr id="12" name="Grafik 12">
            <a:extLst>
              <a:ext uri="{FF2B5EF4-FFF2-40B4-BE49-F238E27FC236}">
                <a16:creationId xmlns:a16="http://schemas.microsoft.com/office/drawing/2014/main" id="{490268D0-140D-7E44-BC16-8C368B96386D}"/>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091" b="92149" l="3723" r="91489">
                        <a14:foregroundMark x1="4787" y1="45455" x2="4787" y2="45455"/>
                        <a14:foregroundMark x1="89894" y1="47107" x2="89894" y2="47107"/>
                        <a14:foregroundMark x1="92021" y1="47521" x2="92021" y2="47521"/>
                        <a14:foregroundMark x1="60106" y1="92149" x2="60106" y2="92149"/>
                        <a14:foregroundMark x1="44681" y1="55785" x2="44681" y2="55785"/>
                        <a14:foregroundMark x1="39362" y1="55785" x2="39362" y2="55785"/>
                        <a14:foregroundMark x1="39362" y1="57851" x2="39362" y2="57851"/>
                        <a14:foregroundMark x1="32447" y1="57851" x2="32447" y2="57851"/>
                        <a14:foregroundMark x1="22872" y1="57851" x2="22872" y2="57851"/>
                        <a14:foregroundMark x1="25532" y1="57851" x2="25532" y2="57851"/>
                        <a14:foregroundMark x1="21809" y1="54132" x2="21809" y2="54132"/>
                        <a14:foregroundMark x1="17021" y1="53719" x2="17021" y2="53719"/>
                        <a14:foregroundMark x1="46277" y1="52893" x2="46277" y2="52893"/>
                        <a14:foregroundMark x1="47872" y1="49174" x2="47872" y2="49174"/>
                        <a14:foregroundMark x1="42553" y1="39256" x2="42553" y2="39256"/>
                        <a14:foregroundMark x1="43085" y1="40083" x2="43085" y2="40083"/>
                        <a14:foregroundMark x1="43085" y1="40496" x2="43085" y2="40496"/>
                        <a14:foregroundMark x1="45213" y1="41736" x2="45213" y2="41736"/>
                        <a14:foregroundMark x1="44149" y1="38843" x2="44149" y2="38843"/>
                        <a14:foregroundMark x1="56383" y1="39256" x2="56383" y2="39256"/>
                        <a14:foregroundMark x1="51064" y1="33471" x2="51064" y2="33471"/>
                        <a14:foregroundMark x1="43085" y1="31818" x2="43085" y2="31818"/>
                        <a14:foregroundMark x1="40957" y1="29339" x2="40957" y2="29339"/>
                        <a14:foregroundMark x1="27660" y1="27686" x2="27660" y2="27686"/>
                        <a14:foregroundMark x1="20745" y1="30579" x2="20745" y2="30579"/>
                        <a14:foregroundMark x1="25532" y1="28512" x2="25532" y2="28512"/>
                        <a14:foregroundMark x1="13298" y1="35124" x2="13298" y2="35124"/>
                        <a14:foregroundMark x1="11702" y1="40496" x2="11702" y2="40496"/>
                        <a14:foregroundMark x1="15426" y1="40083" x2="15426" y2="40083"/>
                        <a14:foregroundMark x1="20213" y1="40083" x2="20213" y2="40083"/>
                        <a14:foregroundMark x1="22872" y1="40083" x2="22872" y2="40083"/>
                        <a14:foregroundMark x1="30851" y1="37190" x2="30851" y2="37190"/>
                      </a14:backgroundRemoval>
                    </a14:imgEffect>
                  </a14:imgLayer>
                </a14:imgProps>
              </a:ext>
              <a:ext uri="{28A0092B-C50C-407E-A947-70E740481C1C}">
                <a14:useLocalDpi xmlns:a14="http://schemas.microsoft.com/office/drawing/2010/main" val="0"/>
              </a:ext>
            </a:extLst>
          </a:blip>
          <a:stretch>
            <a:fillRect/>
          </a:stretch>
        </p:blipFill>
        <p:spPr>
          <a:xfrm>
            <a:off x="7903101" y="1205250"/>
            <a:ext cx="669668" cy="860769"/>
          </a:xfrm>
          <a:prstGeom prst="rect">
            <a:avLst/>
          </a:prstGeom>
        </p:spPr>
      </p:pic>
      <p:pic>
        <p:nvPicPr>
          <p:cNvPr id="13" name="Picture 12">
            <a:extLst>
              <a:ext uri="{FF2B5EF4-FFF2-40B4-BE49-F238E27FC236}">
                <a16:creationId xmlns:a16="http://schemas.microsoft.com/office/drawing/2014/main" id="{002F9607-F955-A341-943E-67075FB17263}"/>
              </a:ext>
            </a:extLst>
          </p:cNvPr>
          <p:cNvPicPr>
            <a:picLocks noChangeAspect="1"/>
          </p:cNvPicPr>
          <p:nvPr/>
        </p:nvPicPr>
        <p:blipFill>
          <a:blip r:embed="rId7"/>
          <a:stretch>
            <a:fillRect/>
          </a:stretch>
        </p:blipFill>
        <p:spPr>
          <a:xfrm>
            <a:off x="4202058" y="2272778"/>
            <a:ext cx="1849355" cy="534579"/>
          </a:xfrm>
          <a:prstGeom prst="rect">
            <a:avLst/>
          </a:prstGeom>
        </p:spPr>
      </p:pic>
      <p:pic>
        <p:nvPicPr>
          <p:cNvPr id="14" name="Grafik 8">
            <a:extLst>
              <a:ext uri="{FF2B5EF4-FFF2-40B4-BE49-F238E27FC236}">
                <a16:creationId xmlns:a16="http://schemas.microsoft.com/office/drawing/2014/main" id="{DFE3600D-972D-8443-9EAA-9D22962ED52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956817" y="1289379"/>
            <a:ext cx="1577071" cy="69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0052ECAF-6C1D-4F43-8502-34367E58807D}"/>
              </a:ext>
            </a:extLst>
          </p:cNvPr>
          <p:cNvPicPr>
            <a:picLocks noChangeAspect="1"/>
          </p:cNvPicPr>
          <p:nvPr/>
        </p:nvPicPr>
        <p:blipFill>
          <a:blip r:embed="rId9"/>
          <a:stretch>
            <a:fillRect/>
          </a:stretch>
        </p:blipFill>
        <p:spPr>
          <a:xfrm>
            <a:off x="5798744" y="3099816"/>
            <a:ext cx="1172383" cy="950830"/>
          </a:xfrm>
          <a:prstGeom prst="rect">
            <a:avLst/>
          </a:prstGeom>
        </p:spPr>
      </p:pic>
      <p:pic>
        <p:nvPicPr>
          <p:cNvPr id="17" name="Picture 16">
            <a:extLst>
              <a:ext uri="{FF2B5EF4-FFF2-40B4-BE49-F238E27FC236}">
                <a16:creationId xmlns:a16="http://schemas.microsoft.com/office/drawing/2014/main" id="{8272FC78-463D-6B46-81D9-41AB880BAE48}"/>
              </a:ext>
            </a:extLst>
          </p:cNvPr>
          <p:cNvPicPr>
            <a:picLocks noChangeAspect="1"/>
          </p:cNvPicPr>
          <p:nvPr/>
        </p:nvPicPr>
        <p:blipFill>
          <a:blip r:embed="rId10"/>
          <a:stretch>
            <a:fillRect/>
          </a:stretch>
        </p:blipFill>
        <p:spPr>
          <a:xfrm>
            <a:off x="4544136" y="4225420"/>
            <a:ext cx="1350696" cy="498069"/>
          </a:xfrm>
          <a:prstGeom prst="rect">
            <a:avLst/>
          </a:prstGeom>
        </p:spPr>
      </p:pic>
      <p:pic>
        <p:nvPicPr>
          <p:cNvPr id="19" name="Picture 18">
            <a:extLst>
              <a:ext uri="{FF2B5EF4-FFF2-40B4-BE49-F238E27FC236}">
                <a16:creationId xmlns:a16="http://schemas.microsoft.com/office/drawing/2014/main" id="{D96AE7E2-D056-C144-A613-B59C83EB159B}"/>
              </a:ext>
            </a:extLst>
          </p:cNvPr>
          <p:cNvPicPr>
            <a:picLocks noChangeAspect="1"/>
          </p:cNvPicPr>
          <p:nvPr/>
        </p:nvPicPr>
        <p:blipFill>
          <a:blip r:embed="rId11"/>
          <a:stretch>
            <a:fillRect/>
          </a:stretch>
        </p:blipFill>
        <p:spPr>
          <a:xfrm>
            <a:off x="5219484" y="4984586"/>
            <a:ext cx="1849355" cy="643007"/>
          </a:xfrm>
          <a:prstGeom prst="rect">
            <a:avLst/>
          </a:prstGeom>
        </p:spPr>
      </p:pic>
      <p:pic>
        <p:nvPicPr>
          <p:cNvPr id="22" name="Picture 21">
            <a:extLst>
              <a:ext uri="{FF2B5EF4-FFF2-40B4-BE49-F238E27FC236}">
                <a16:creationId xmlns:a16="http://schemas.microsoft.com/office/drawing/2014/main" id="{347EFB11-BB2D-CE44-9276-F12C329A7008}"/>
              </a:ext>
            </a:extLst>
          </p:cNvPr>
          <p:cNvPicPr>
            <a:picLocks noChangeAspect="1"/>
          </p:cNvPicPr>
          <p:nvPr/>
        </p:nvPicPr>
        <p:blipFill>
          <a:blip r:embed="rId12"/>
          <a:stretch>
            <a:fillRect/>
          </a:stretch>
        </p:blipFill>
        <p:spPr>
          <a:xfrm>
            <a:off x="2983249" y="5627593"/>
            <a:ext cx="848652" cy="848652"/>
          </a:xfrm>
          <a:prstGeom prst="rect">
            <a:avLst/>
          </a:prstGeom>
        </p:spPr>
      </p:pic>
      <p:pic>
        <p:nvPicPr>
          <p:cNvPr id="23" name="Picture 22">
            <a:extLst>
              <a:ext uri="{FF2B5EF4-FFF2-40B4-BE49-F238E27FC236}">
                <a16:creationId xmlns:a16="http://schemas.microsoft.com/office/drawing/2014/main" id="{7E1FF91D-4F67-7E4B-905D-24585B31346D}"/>
              </a:ext>
            </a:extLst>
          </p:cNvPr>
          <p:cNvPicPr>
            <a:picLocks noChangeAspect="1"/>
          </p:cNvPicPr>
          <p:nvPr/>
        </p:nvPicPr>
        <p:blipFill>
          <a:blip r:embed="rId13"/>
          <a:stretch>
            <a:fillRect/>
          </a:stretch>
        </p:blipFill>
        <p:spPr>
          <a:xfrm>
            <a:off x="8956817" y="3362443"/>
            <a:ext cx="2343169" cy="2265150"/>
          </a:xfrm>
          <a:prstGeom prst="rect">
            <a:avLst/>
          </a:prstGeom>
        </p:spPr>
      </p:pic>
      <p:sp>
        <p:nvSpPr>
          <p:cNvPr id="24" name="TextBox 23">
            <a:extLst>
              <a:ext uri="{FF2B5EF4-FFF2-40B4-BE49-F238E27FC236}">
                <a16:creationId xmlns:a16="http://schemas.microsoft.com/office/drawing/2014/main" id="{13178D79-1D65-F745-BE54-D47F9152125A}"/>
              </a:ext>
            </a:extLst>
          </p:cNvPr>
          <p:cNvSpPr txBox="1"/>
          <p:nvPr/>
        </p:nvSpPr>
        <p:spPr>
          <a:xfrm>
            <a:off x="8938062" y="2950827"/>
            <a:ext cx="2688457" cy="369332"/>
          </a:xfrm>
          <a:prstGeom prst="rect">
            <a:avLst/>
          </a:prstGeom>
          <a:noFill/>
        </p:spPr>
        <p:txBody>
          <a:bodyPr wrap="square" rtlCol="0">
            <a:spAutoFit/>
          </a:bodyPr>
          <a:lstStyle/>
          <a:p>
            <a:r>
              <a:rPr lang="en-NL" b="1" dirty="0"/>
              <a:t>The ReCoDe Consortium</a:t>
            </a:r>
          </a:p>
        </p:txBody>
      </p:sp>
    </p:spTree>
    <p:custDataLst>
      <p:tags r:id="rId1"/>
    </p:custDataLst>
    <p:extLst>
      <p:ext uri="{BB962C8B-B14F-4D97-AF65-F5344CB8AC3E}">
        <p14:creationId xmlns:p14="http://schemas.microsoft.com/office/powerpoint/2010/main" val="272001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EA45828A-1AB9-D443-A3C5-99F94BEA4C0D}"/>
              </a:ext>
            </a:extLst>
          </p:cNvPr>
          <p:cNvSpPr txBox="1"/>
          <p:nvPr/>
        </p:nvSpPr>
        <p:spPr>
          <a:xfrm>
            <a:off x="2806140" y="3105834"/>
            <a:ext cx="6579720" cy="646331"/>
          </a:xfrm>
          <a:prstGeom prst="rect">
            <a:avLst/>
          </a:prstGeom>
          <a:noFill/>
        </p:spPr>
        <p:txBody>
          <a:bodyPr wrap="square" rtlCol="0">
            <a:spAutoFit/>
          </a:bodyPr>
          <a:lstStyle/>
          <a:p>
            <a:pPr algn="ctr"/>
            <a:r>
              <a:rPr lang="en-NL" sz="3600" b="1"/>
              <a:t>Thank you for your attention!</a:t>
            </a:r>
          </a:p>
        </p:txBody>
      </p:sp>
    </p:spTree>
    <p:extLst>
      <p:ext uri="{BB962C8B-B14F-4D97-AF65-F5344CB8AC3E}">
        <p14:creationId xmlns:p14="http://schemas.microsoft.com/office/powerpoint/2010/main" val="2364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F9AEB-C2D6-C645-81FF-86892EA8441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9173" b="99082" l="35683" r="62764">
                        <a14:foregroundMark x1="44284" y1="77784" x2="44284" y2="77784"/>
                        <a14:foregroundMark x1="51443" y1="72101" x2="51443" y2="72101"/>
                        <a14:foregroundMark x1="47392" y1="81745" x2="47392" y2="81745"/>
                        <a14:foregroundMark x1="46393" y1="89150" x2="46393" y2="89150"/>
                        <a14:foregroundMark x1="39012" y1="83467" x2="39012" y2="83467"/>
                        <a14:foregroundMark x1="39345" y1="86452" x2="39345" y2="86452"/>
                        <a14:foregroundMark x1="50610" y1="97417" x2="50610" y2="97417"/>
                        <a14:foregroundMark x1="56770" y1="98278" x2="56770" y2="98278"/>
                        <a14:foregroundMark x1="50111" y1="99082" x2="50111" y2="99082"/>
                        <a14:foregroundMark x1="52442" y1="69173" x2="52442" y2="69173"/>
                      </a14:backgroundRemoval>
                    </a14:imgEffect>
                  </a14:imgLayer>
                </a14:imgProps>
              </a:ext>
            </a:extLst>
          </a:blip>
          <a:srcRect l="32337" t="66913" r="33769"/>
          <a:stretch/>
        </p:blipFill>
        <p:spPr>
          <a:xfrm>
            <a:off x="4842933" y="4626003"/>
            <a:ext cx="2404534" cy="2269067"/>
          </a:xfrm>
          <a:prstGeom prst="rect">
            <a:avLst/>
          </a:prstGeom>
        </p:spPr>
      </p:pic>
      <p:sp>
        <p:nvSpPr>
          <p:cNvPr id="2" name="TextBox 1">
            <a:extLst>
              <a:ext uri="{FF2B5EF4-FFF2-40B4-BE49-F238E27FC236}">
                <a16:creationId xmlns:a16="http://schemas.microsoft.com/office/drawing/2014/main" id="{A34FB649-26B2-2740-9153-D50509F7C292}"/>
              </a:ext>
            </a:extLst>
          </p:cNvPr>
          <p:cNvSpPr txBox="1"/>
          <p:nvPr/>
        </p:nvSpPr>
        <p:spPr>
          <a:xfrm>
            <a:off x="1730326" y="6006906"/>
            <a:ext cx="4051495" cy="646331"/>
          </a:xfrm>
          <a:prstGeom prst="rect">
            <a:avLst/>
          </a:prstGeom>
          <a:noFill/>
        </p:spPr>
        <p:txBody>
          <a:bodyPr wrap="square" rtlCol="0">
            <a:spAutoFit/>
          </a:bodyPr>
          <a:lstStyle/>
          <a:p>
            <a:r>
              <a:rPr lang="en-NL"/>
              <a:t>Of all drugs, alcohol and tobacco have strongest negative impact on health.</a:t>
            </a:r>
          </a:p>
        </p:txBody>
      </p:sp>
      <p:sp>
        <p:nvSpPr>
          <p:cNvPr id="5" name="TextBox 4">
            <a:extLst>
              <a:ext uri="{FF2B5EF4-FFF2-40B4-BE49-F238E27FC236}">
                <a16:creationId xmlns:a16="http://schemas.microsoft.com/office/drawing/2014/main" id="{FD386BC8-D370-7C49-80A9-16C0418D7AF0}"/>
              </a:ext>
            </a:extLst>
          </p:cNvPr>
          <p:cNvSpPr txBox="1"/>
          <p:nvPr/>
        </p:nvSpPr>
        <p:spPr>
          <a:xfrm>
            <a:off x="6609471" y="4696265"/>
            <a:ext cx="4842933" cy="646331"/>
          </a:xfrm>
          <a:prstGeom prst="rect">
            <a:avLst/>
          </a:prstGeom>
          <a:noFill/>
        </p:spPr>
        <p:txBody>
          <a:bodyPr wrap="square" rtlCol="0">
            <a:spAutoFit/>
          </a:bodyPr>
          <a:lstStyle/>
          <a:p>
            <a:r>
              <a:rPr lang="en-NL"/>
              <a:t>19% of people suffering from addiction regain behavioral control over drug intake.</a:t>
            </a:r>
          </a:p>
        </p:txBody>
      </p:sp>
      <p:sp>
        <p:nvSpPr>
          <p:cNvPr id="6" name="TextBox 5">
            <a:extLst>
              <a:ext uri="{FF2B5EF4-FFF2-40B4-BE49-F238E27FC236}">
                <a16:creationId xmlns:a16="http://schemas.microsoft.com/office/drawing/2014/main" id="{611F6355-4A60-4142-B7D5-94D6D72E049E}"/>
              </a:ext>
            </a:extLst>
          </p:cNvPr>
          <p:cNvSpPr txBox="1"/>
          <p:nvPr/>
        </p:nvSpPr>
        <p:spPr>
          <a:xfrm>
            <a:off x="1784350" y="4538537"/>
            <a:ext cx="4842933" cy="1200329"/>
          </a:xfrm>
          <a:prstGeom prst="rect">
            <a:avLst/>
          </a:prstGeom>
          <a:noFill/>
        </p:spPr>
        <p:txBody>
          <a:bodyPr wrap="square" rtlCol="0">
            <a:spAutoFit/>
          </a:bodyPr>
          <a:lstStyle/>
          <a:p>
            <a:r>
              <a:rPr lang="en-NL" sz="3600" b="1" dirty="0"/>
              <a:t>How do people lose control?</a:t>
            </a:r>
          </a:p>
        </p:txBody>
      </p:sp>
      <p:pic>
        <p:nvPicPr>
          <p:cNvPr id="8" name="Picture 7">
            <a:extLst>
              <a:ext uri="{FF2B5EF4-FFF2-40B4-BE49-F238E27FC236}">
                <a16:creationId xmlns:a16="http://schemas.microsoft.com/office/drawing/2014/main" id="{34C500F7-7FD7-0B4E-84AB-BE797BC099A2}"/>
              </a:ext>
            </a:extLst>
          </p:cNvPr>
          <p:cNvPicPr>
            <a:picLocks noChangeAspect="1"/>
          </p:cNvPicPr>
          <p:nvPr/>
        </p:nvPicPr>
        <p:blipFill>
          <a:blip r:embed="rId6"/>
          <a:stretch>
            <a:fillRect/>
          </a:stretch>
        </p:blipFill>
        <p:spPr>
          <a:xfrm>
            <a:off x="1784350" y="2419310"/>
            <a:ext cx="8623300" cy="2133600"/>
          </a:xfrm>
          <a:prstGeom prst="rect">
            <a:avLst/>
          </a:prstGeom>
        </p:spPr>
      </p:pic>
      <p:sp>
        <p:nvSpPr>
          <p:cNvPr id="12" name="Right Triangle 11">
            <a:extLst>
              <a:ext uri="{FF2B5EF4-FFF2-40B4-BE49-F238E27FC236}">
                <a16:creationId xmlns:a16="http://schemas.microsoft.com/office/drawing/2014/main" id="{C2AD1B8D-D935-2949-A183-919FA526EDBF}"/>
              </a:ext>
            </a:extLst>
          </p:cNvPr>
          <p:cNvSpPr/>
          <p:nvPr/>
        </p:nvSpPr>
        <p:spPr>
          <a:xfrm>
            <a:off x="3684337" y="3614840"/>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ight Triangle 13">
            <a:extLst>
              <a:ext uri="{FF2B5EF4-FFF2-40B4-BE49-F238E27FC236}">
                <a16:creationId xmlns:a16="http://schemas.microsoft.com/office/drawing/2014/main" id="{0A580DDD-8ACF-4E42-BD0E-31D664E89DC3}"/>
              </a:ext>
            </a:extLst>
          </p:cNvPr>
          <p:cNvSpPr/>
          <p:nvPr/>
        </p:nvSpPr>
        <p:spPr>
          <a:xfrm flipV="1">
            <a:off x="3684337" y="2787108"/>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ight Triangle 14">
            <a:extLst>
              <a:ext uri="{FF2B5EF4-FFF2-40B4-BE49-F238E27FC236}">
                <a16:creationId xmlns:a16="http://schemas.microsoft.com/office/drawing/2014/main" id="{876D5500-31C4-1948-B595-88FD1AE45291}"/>
              </a:ext>
            </a:extLst>
          </p:cNvPr>
          <p:cNvSpPr/>
          <p:nvPr/>
        </p:nvSpPr>
        <p:spPr>
          <a:xfrm flipH="1" flipV="1">
            <a:off x="3678990" y="3625939"/>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TextBox 15">
            <a:extLst>
              <a:ext uri="{FF2B5EF4-FFF2-40B4-BE49-F238E27FC236}">
                <a16:creationId xmlns:a16="http://schemas.microsoft.com/office/drawing/2014/main" id="{F1E1034C-E08E-4A4B-A21D-66A5F10CA863}"/>
              </a:ext>
            </a:extLst>
          </p:cNvPr>
          <p:cNvSpPr txBox="1"/>
          <p:nvPr/>
        </p:nvSpPr>
        <p:spPr>
          <a:xfrm>
            <a:off x="7150434" y="5465971"/>
            <a:ext cx="4842933" cy="1200329"/>
          </a:xfrm>
          <a:prstGeom prst="rect">
            <a:avLst/>
          </a:prstGeom>
          <a:noFill/>
        </p:spPr>
        <p:txBody>
          <a:bodyPr wrap="square" rtlCol="0">
            <a:spAutoFit/>
          </a:bodyPr>
          <a:lstStyle/>
          <a:p>
            <a:r>
              <a:rPr lang="en-NL" sz="3600" b="1"/>
              <a:t>How do they regain control?</a:t>
            </a:r>
          </a:p>
        </p:txBody>
      </p:sp>
      <p:sp>
        <p:nvSpPr>
          <p:cNvPr id="9" name="TextBox 8">
            <a:extLst>
              <a:ext uri="{FF2B5EF4-FFF2-40B4-BE49-F238E27FC236}">
                <a16:creationId xmlns:a16="http://schemas.microsoft.com/office/drawing/2014/main" id="{7DA25926-6C54-7546-9468-B7CF22E2D8AE}"/>
              </a:ext>
            </a:extLst>
          </p:cNvPr>
          <p:cNvSpPr txBox="1"/>
          <p:nvPr/>
        </p:nvSpPr>
        <p:spPr>
          <a:xfrm>
            <a:off x="2045226" y="3315966"/>
            <a:ext cx="1112108" cy="584775"/>
          </a:xfrm>
          <a:prstGeom prst="rect">
            <a:avLst/>
          </a:prstGeom>
          <a:solidFill>
            <a:srgbClr val="9F9F9E"/>
          </a:solidFill>
        </p:spPr>
        <p:txBody>
          <a:bodyPr wrap="square" rtlCol="0">
            <a:spAutoFit/>
          </a:bodyPr>
          <a:lstStyle/>
          <a:p>
            <a:pPr algn="ctr"/>
            <a:r>
              <a:rPr lang="en-NL" sz="1600" dirty="0"/>
              <a:t>Occasional use</a:t>
            </a:r>
          </a:p>
        </p:txBody>
      </p:sp>
      <p:sp>
        <p:nvSpPr>
          <p:cNvPr id="17" name="TextBox 16">
            <a:extLst>
              <a:ext uri="{FF2B5EF4-FFF2-40B4-BE49-F238E27FC236}">
                <a16:creationId xmlns:a16="http://schemas.microsoft.com/office/drawing/2014/main" id="{AEB8A4EC-9F60-C148-9F96-25557837769A}"/>
              </a:ext>
            </a:extLst>
          </p:cNvPr>
          <p:cNvSpPr txBox="1"/>
          <p:nvPr/>
        </p:nvSpPr>
        <p:spPr>
          <a:xfrm>
            <a:off x="8861277" y="3315527"/>
            <a:ext cx="954731" cy="584775"/>
          </a:xfrm>
          <a:prstGeom prst="rect">
            <a:avLst/>
          </a:prstGeom>
          <a:solidFill>
            <a:srgbClr val="F7BD26"/>
          </a:solidFill>
        </p:spPr>
        <p:txBody>
          <a:bodyPr wrap="square" rtlCol="0">
            <a:spAutoFit/>
          </a:bodyPr>
          <a:lstStyle/>
          <a:p>
            <a:pPr algn="ctr"/>
            <a:r>
              <a:rPr lang="en-NL" sz="1600" dirty="0"/>
              <a:t>Excessive use</a:t>
            </a:r>
          </a:p>
        </p:txBody>
      </p:sp>
      <p:sp>
        <p:nvSpPr>
          <p:cNvPr id="18" name="TextBox 17">
            <a:extLst>
              <a:ext uri="{FF2B5EF4-FFF2-40B4-BE49-F238E27FC236}">
                <a16:creationId xmlns:a16="http://schemas.microsoft.com/office/drawing/2014/main" id="{D49F84E0-9AC6-E848-8D5C-AA9B813F407A}"/>
              </a:ext>
            </a:extLst>
          </p:cNvPr>
          <p:cNvSpPr txBox="1"/>
          <p:nvPr/>
        </p:nvSpPr>
        <p:spPr>
          <a:xfrm>
            <a:off x="9110328" y="6527800"/>
            <a:ext cx="3081672" cy="276999"/>
          </a:xfrm>
          <a:prstGeom prst="rect">
            <a:avLst/>
          </a:prstGeom>
          <a:noFill/>
        </p:spPr>
        <p:txBody>
          <a:bodyPr wrap="square" rtlCol="0">
            <a:spAutoFit/>
          </a:bodyPr>
          <a:lstStyle/>
          <a:p>
            <a:pPr algn="r"/>
            <a:r>
              <a:rPr lang="en-US" sz="1200" dirty="0"/>
              <a:t>Heinz et al., 2019, Addict. Biol.</a:t>
            </a:r>
          </a:p>
        </p:txBody>
      </p:sp>
    </p:spTree>
    <p:custDataLst>
      <p:tags r:id="rId1"/>
    </p:custDataLst>
    <p:extLst>
      <p:ext uri="{BB962C8B-B14F-4D97-AF65-F5344CB8AC3E}">
        <p14:creationId xmlns:p14="http://schemas.microsoft.com/office/powerpoint/2010/main" val="148093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3301269D-00DA-A64B-BF48-B2298FA0D644}"/>
              </a:ext>
            </a:extLst>
          </p:cNvPr>
          <p:cNvPicPr>
            <a:picLocks noChangeAspect="1"/>
          </p:cNvPicPr>
          <p:nvPr/>
        </p:nvPicPr>
        <p:blipFill rotWithShape="1">
          <a:blip r:embed="rId3"/>
          <a:srcRect l="22312" t="18902" r="25684" b="46966"/>
          <a:stretch/>
        </p:blipFill>
        <p:spPr>
          <a:xfrm>
            <a:off x="3708400" y="2825953"/>
            <a:ext cx="4484495" cy="728241"/>
          </a:xfrm>
          <a:prstGeom prst="rect">
            <a:avLst/>
          </a:prstGeom>
        </p:spPr>
      </p:pic>
      <p:sp>
        <p:nvSpPr>
          <p:cNvPr id="55" name="Right Triangle 54">
            <a:extLst>
              <a:ext uri="{FF2B5EF4-FFF2-40B4-BE49-F238E27FC236}">
                <a16:creationId xmlns:a16="http://schemas.microsoft.com/office/drawing/2014/main" id="{89BB11C2-E39C-B345-8755-FF5C42D01917}"/>
              </a:ext>
            </a:extLst>
          </p:cNvPr>
          <p:cNvSpPr/>
          <p:nvPr/>
        </p:nvSpPr>
        <p:spPr>
          <a:xfrm flipH="1">
            <a:off x="3684337" y="2789321"/>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2" name="Picture 71">
            <a:extLst>
              <a:ext uri="{FF2B5EF4-FFF2-40B4-BE49-F238E27FC236}">
                <a16:creationId xmlns:a16="http://schemas.microsoft.com/office/drawing/2014/main" id="{816F721C-6FFF-6F47-B860-242D7EFD7222}"/>
              </a:ext>
            </a:extLst>
          </p:cNvPr>
          <p:cNvPicPr>
            <a:picLocks noChangeAspect="1"/>
          </p:cNvPicPr>
          <p:nvPr/>
        </p:nvPicPr>
        <p:blipFill>
          <a:blip r:embed="rId3"/>
          <a:stretch>
            <a:fillRect/>
          </a:stretch>
        </p:blipFill>
        <p:spPr>
          <a:xfrm>
            <a:off x="1784350" y="2419310"/>
            <a:ext cx="8623300" cy="2133600"/>
          </a:xfrm>
          <a:prstGeom prst="rect">
            <a:avLst/>
          </a:prstGeom>
        </p:spPr>
      </p:pic>
      <p:sp>
        <p:nvSpPr>
          <p:cNvPr id="73" name="Right Triangle 72">
            <a:extLst>
              <a:ext uri="{FF2B5EF4-FFF2-40B4-BE49-F238E27FC236}">
                <a16:creationId xmlns:a16="http://schemas.microsoft.com/office/drawing/2014/main" id="{E4BD46BB-82E5-5E4A-A873-7F140197F01E}"/>
              </a:ext>
            </a:extLst>
          </p:cNvPr>
          <p:cNvSpPr/>
          <p:nvPr/>
        </p:nvSpPr>
        <p:spPr>
          <a:xfrm flipH="1">
            <a:off x="3684337" y="2785974"/>
            <a:ext cx="4497136" cy="764675"/>
          </a:xfrm>
          <a:prstGeom prst="rtTriangle">
            <a:avLst/>
          </a:prstGeom>
          <a:solidFill>
            <a:schemeClr val="bg1">
              <a:alpha val="796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4" name="Right Triangle 73">
            <a:extLst>
              <a:ext uri="{FF2B5EF4-FFF2-40B4-BE49-F238E27FC236}">
                <a16:creationId xmlns:a16="http://schemas.microsoft.com/office/drawing/2014/main" id="{BD2C944E-ED26-344B-95ED-FBD30DD8EA27}"/>
              </a:ext>
            </a:extLst>
          </p:cNvPr>
          <p:cNvSpPr/>
          <p:nvPr/>
        </p:nvSpPr>
        <p:spPr>
          <a:xfrm>
            <a:off x="3684337" y="3614840"/>
            <a:ext cx="4497136" cy="764675"/>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5" name="Right Triangle 74">
            <a:extLst>
              <a:ext uri="{FF2B5EF4-FFF2-40B4-BE49-F238E27FC236}">
                <a16:creationId xmlns:a16="http://schemas.microsoft.com/office/drawing/2014/main" id="{B654F44E-701E-FD48-92C7-4CECDE26719F}"/>
              </a:ext>
            </a:extLst>
          </p:cNvPr>
          <p:cNvSpPr/>
          <p:nvPr/>
        </p:nvSpPr>
        <p:spPr>
          <a:xfrm flipH="1" flipV="1">
            <a:off x="3678990" y="3625939"/>
            <a:ext cx="4497136" cy="764675"/>
          </a:xfrm>
          <a:prstGeom prst="rtTriangle">
            <a:avLst/>
          </a:prstGeom>
          <a:solidFill>
            <a:schemeClr val="bg1">
              <a:alpha val="799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EF2F7203-8C7E-E542-BB59-86E6EE37D063}"/>
              </a:ext>
            </a:extLst>
          </p:cNvPr>
          <p:cNvSpPr txBox="1"/>
          <p:nvPr/>
        </p:nvSpPr>
        <p:spPr>
          <a:xfrm>
            <a:off x="2045226" y="3315966"/>
            <a:ext cx="1112108" cy="584775"/>
          </a:xfrm>
          <a:prstGeom prst="rect">
            <a:avLst/>
          </a:prstGeom>
          <a:solidFill>
            <a:srgbClr val="9F9F9E"/>
          </a:solidFill>
        </p:spPr>
        <p:txBody>
          <a:bodyPr wrap="square" rtlCol="0">
            <a:spAutoFit/>
          </a:bodyPr>
          <a:lstStyle/>
          <a:p>
            <a:pPr algn="ctr"/>
            <a:r>
              <a:rPr lang="en-NL" sz="1600" dirty="0"/>
              <a:t>Occasional use</a:t>
            </a:r>
          </a:p>
        </p:txBody>
      </p:sp>
      <p:sp>
        <p:nvSpPr>
          <p:cNvPr id="11" name="TextBox 10">
            <a:extLst>
              <a:ext uri="{FF2B5EF4-FFF2-40B4-BE49-F238E27FC236}">
                <a16:creationId xmlns:a16="http://schemas.microsoft.com/office/drawing/2014/main" id="{9FFA8B0D-F280-CA4B-B997-67B5A9DF5D16}"/>
              </a:ext>
            </a:extLst>
          </p:cNvPr>
          <p:cNvSpPr txBox="1"/>
          <p:nvPr/>
        </p:nvSpPr>
        <p:spPr>
          <a:xfrm>
            <a:off x="8861277" y="3315527"/>
            <a:ext cx="954731" cy="584775"/>
          </a:xfrm>
          <a:prstGeom prst="rect">
            <a:avLst/>
          </a:prstGeom>
          <a:solidFill>
            <a:srgbClr val="F7BD26"/>
          </a:solidFill>
        </p:spPr>
        <p:txBody>
          <a:bodyPr wrap="square" rtlCol="0">
            <a:spAutoFit/>
          </a:bodyPr>
          <a:lstStyle/>
          <a:p>
            <a:pPr algn="ctr"/>
            <a:r>
              <a:rPr lang="en-NL" sz="1600" dirty="0"/>
              <a:t>Excessive use</a:t>
            </a:r>
          </a:p>
        </p:txBody>
      </p:sp>
      <p:pic>
        <p:nvPicPr>
          <p:cNvPr id="12" name="Picture 11">
            <a:extLst>
              <a:ext uri="{FF2B5EF4-FFF2-40B4-BE49-F238E27FC236}">
                <a16:creationId xmlns:a16="http://schemas.microsoft.com/office/drawing/2014/main" id="{5FC78ACD-4ADF-C948-9188-2E29ED01F15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9173" b="99082" l="35683" r="62764">
                        <a14:foregroundMark x1="44284" y1="77784" x2="44284" y2="77784"/>
                        <a14:foregroundMark x1="51443" y1="72101" x2="51443" y2="72101"/>
                        <a14:foregroundMark x1="47392" y1="81745" x2="47392" y2="81745"/>
                        <a14:foregroundMark x1="46393" y1="89150" x2="46393" y2="89150"/>
                        <a14:foregroundMark x1="39012" y1="83467" x2="39012" y2="83467"/>
                        <a14:foregroundMark x1="39345" y1="86452" x2="39345" y2="86452"/>
                        <a14:foregroundMark x1="50610" y1="97417" x2="50610" y2="97417"/>
                        <a14:foregroundMark x1="56770" y1="98278" x2="56770" y2="98278"/>
                        <a14:foregroundMark x1="50111" y1="99082" x2="50111" y2="99082"/>
                        <a14:foregroundMark x1="52442" y1="69173" x2="52442" y2="69173"/>
                      </a14:backgroundRemoval>
                    </a14:imgEffect>
                  </a14:imgLayer>
                </a14:imgProps>
              </a:ext>
            </a:extLst>
          </a:blip>
          <a:srcRect l="32337" t="66913" r="33769"/>
          <a:stretch/>
        </p:blipFill>
        <p:spPr>
          <a:xfrm>
            <a:off x="4842933" y="4626003"/>
            <a:ext cx="2404534" cy="2269067"/>
          </a:xfrm>
          <a:prstGeom prst="rect">
            <a:avLst/>
          </a:prstGeom>
        </p:spPr>
      </p:pic>
      <p:sp>
        <p:nvSpPr>
          <p:cNvPr id="14" name="TextBox 13">
            <a:extLst>
              <a:ext uri="{FF2B5EF4-FFF2-40B4-BE49-F238E27FC236}">
                <a16:creationId xmlns:a16="http://schemas.microsoft.com/office/drawing/2014/main" id="{6A3C9F59-E2EA-5549-9A8E-7D423E48F454}"/>
              </a:ext>
            </a:extLst>
          </p:cNvPr>
          <p:cNvSpPr txBox="1"/>
          <p:nvPr/>
        </p:nvSpPr>
        <p:spPr>
          <a:xfrm>
            <a:off x="1730326" y="6006906"/>
            <a:ext cx="4051495" cy="646331"/>
          </a:xfrm>
          <a:prstGeom prst="rect">
            <a:avLst/>
          </a:prstGeom>
          <a:noFill/>
        </p:spPr>
        <p:txBody>
          <a:bodyPr wrap="square" rtlCol="0">
            <a:spAutoFit/>
          </a:bodyPr>
          <a:lstStyle/>
          <a:p>
            <a:r>
              <a:rPr lang="en-NL"/>
              <a:t>Of all drugs, alcohol and tobacco have strongest negative impact on health.</a:t>
            </a:r>
          </a:p>
        </p:txBody>
      </p:sp>
      <p:sp>
        <p:nvSpPr>
          <p:cNvPr id="15" name="TextBox 14">
            <a:extLst>
              <a:ext uri="{FF2B5EF4-FFF2-40B4-BE49-F238E27FC236}">
                <a16:creationId xmlns:a16="http://schemas.microsoft.com/office/drawing/2014/main" id="{909FC9F2-E093-9040-990A-15999EBBAF66}"/>
              </a:ext>
            </a:extLst>
          </p:cNvPr>
          <p:cNvSpPr txBox="1"/>
          <p:nvPr/>
        </p:nvSpPr>
        <p:spPr>
          <a:xfrm>
            <a:off x="6609471" y="4696265"/>
            <a:ext cx="4842933" cy="646331"/>
          </a:xfrm>
          <a:prstGeom prst="rect">
            <a:avLst/>
          </a:prstGeom>
          <a:noFill/>
        </p:spPr>
        <p:txBody>
          <a:bodyPr wrap="square" rtlCol="0">
            <a:spAutoFit/>
          </a:bodyPr>
          <a:lstStyle/>
          <a:p>
            <a:r>
              <a:rPr lang="en-NL" dirty="0"/>
              <a:t>19% of people suffering from addiction regain behavioral control over drug intake.</a:t>
            </a:r>
          </a:p>
        </p:txBody>
      </p:sp>
      <p:sp>
        <p:nvSpPr>
          <p:cNvPr id="16" name="TextBox 15">
            <a:extLst>
              <a:ext uri="{FF2B5EF4-FFF2-40B4-BE49-F238E27FC236}">
                <a16:creationId xmlns:a16="http://schemas.microsoft.com/office/drawing/2014/main" id="{CFD02A47-6A44-1C42-9ECD-AED6460C8B97}"/>
              </a:ext>
            </a:extLst>
          </p:cNvPr>
          <p:cNvSpPr txBox="1"/>
          <p:nvPr/>
        </p:nvSpPr>
        <p:spPr>
          <a:xfrm>
            <a:off x="1784350" y="4538537"/>
            <a:ext cx="4842933" cy="1200329"/>
          </a:xfrm>
          <a:prstGeom prst="rect">
            <a:avLst/>
          </a:prstGeom>
          <a:noFill/>
        </p:spPr>
        <p:txBody>
          <a:bodyPr wrap="square" rtlCol="0">
            <a:spAutoFit/>
          </a:bodyPr>
          <a:lstStyle/>
          <a:p>
            <a:r>
              <a:rPr lang="en-NL" sz="3600" b="1" dirty="0"/>
              <a:t>How do people lose control?</a:t>
            </a:r>
          </a:p>
        </p:txBody>
      </p:sp>
      <p:sp>
        <p:nvSpPr>
          <p:cNvPr id="17" name="TextBox 16">
            <a:extLst>
              <a:ext uri="{FF2B5EF4-FFF2-40B4-BE49-F238E27FC236}">
                <a16:creationId xmlns:a16="http://schemas.microsoft.com/office/drawing/2014/main" id="{A75DB3B1-1EE1-7946-B4D0-0AA70F95FEB3}"/>
              </a:ext>
            </a:extLst>
          </p:cNvPr>
          <p:cNvSpPr txBox="1"/>
          <p:nvPr/>
        </p:nvSpPr>
        <p:spPr>
          <a:xfrm>
            <a:off x="7150434" y="5465971"/>
            <a:ext cx="4842933" cy="1200329"/>
          </a:xfrm>
          <a:prstGeom prst="rect">
            <a:avLst/>
          </a:prstGeom>
          <a:noFill/>
        </p:spPr>
        <p:txBody>
          <a:bodyPr wrap="square" rtlCol="0">
            <a:spAutoFit/>
          </a:bodyPr>
          <a:lstStyle/>
          <a:p>
            <a:r>
              <a:rPr lang="en-NL" sz="3600" b="1"/>
              <a:t>How do they regain control?</a:t>
            </a:r>
          </a:p>
        </p:txBody>
      </p:sp>
      <p:sp>
        <p:nvSpPr>
          <p:cNvPr id="18" name="TextBox 17">
            <a:extLst>
              <a:ext uri="{FF2B5EF4-FFF2-40B4-BE49-F238E27FC236}">
                <a16:creationId xmlns:a16="http://schemas.microsoft.com/office/drawing/2014/main" id="{6CD68669-8D2F-A44F-9855-B147BCF02AC3}"/>
              </a:ext>
            </a:extLst>
          </p:cNvPr>
          <p:cNvSpPr txBox="1"/>
          <p:nvPr/>
        </p:nvSpPr>
        <p:spPr>
          <a:xfrm>
            <a:off x="9110328" y="6527800"/>
            <a:ext cx="3081672" cy="276999"/>
          </a:xfrm>
          <a:prstGeom prst="rect">
            <a:avLst/>
          </a:prstGeom>
          <a:noFill/>
        </p:spPr>
        <p:txBody>
          <a:bodyPr wrap="square" rtlCol="0">
            <a:spAutoFit/>
          </a:bodyPr>
          <a:lstStyle/>
          <a:p>
            <a:pPr algn="r"/>
            <a:r>
              <a:rPr lang="en-US" sz="1200" dirty="0"/>
              <a:t>Heinz et al., 2019, Addict. Biol.</a:t>
            </a:r>
          </a:p>
        </p:txBody>
      </p:sp>
    </p:spTree>
    <p:extLst>
      <p:ext uri="{BB962C8B-B14F-4D97-AF65-F5344CB8AC3E}">
        <p14:creationId xmlns:p14="http://schemas.microsoft.com/office/powerpoint/2010/main" val="270717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3301269D-00DA-A64B-BF48-B2298FA0D644}"/>
              </a:ext>
            </a:extLst>
          </p:cNvPr>
          <p:cNvPicPr>
            <a:picLocks noChangeAspect="1"/>
          </p:cNvPicPr>
          <p:nvPr/>
        </p:nvPicPr>
        <p:blipFill rotWithShape="1">
          <a:blip r:embed="rId3"/>
          <a:srcRect l="22312" t="18902" r="25684" b="46966"/>
          <a:stretch/>
        </p:blipFill>
        <p:spPr>
          <a:xfrm>
            <a:off x="3708400" y="2825953"/>
            <a:ext cx="4484495" cy="728241"/>
          </a:xfrm>
          <a:prstGeom prst="rect">
            <a:avLst/>
          </a:prstGeom>
        </p:spPr>
      </p:pic>
      <p:sp>
        <p:nvSpPr>
          <p:cNvPr id="55" name="Right Triangle 54">
            <a:extLst>
              <a:ext uri="{FF2B5EF4-FFF2-40B4-BE49-F238E27FC236}">
                <a16:creationId xmlns:a16="http://schemas.microsoft.com/office/drawing/2014/main" id="{89BB11C2-E39C-B345-8755-FF5C42D01917}"/>
              </a:ext>
            </a:extLst>
          </p:cNvPr>
          <p:cNvSpPr/>
          <p:nvPr/>
        </p:nvSpPr>
        <p:spPr>
          <a:xfrm flipH="1">
            <a:off x="3684337" y="2789321"/>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2" name="Picture 71">
            <a:extLst>
              <a:ext uri="{FF2B5EF4-FFF2-40B4-BE49-F238E27FC236}">
                <a16:creationId xmlns:a16="http://schemas.microsoft.com/office/drawing/2014/main" id="{816F721C-6FFF-6F47-B860-242D7EFD7222}"/>
              </a:ext>
            </a:extLst>
          </p:cNvPr>
          <p:cNvPicPr>
            <a:picLocks noChangeAspect="1"/>
          </p:cNvPicPr>
          <p:nvPr/>
        </p:nvPicPr>
        <p:blipFill>
          <a:blip r:embed="rId3"/>
          <a:stretch>
            <a:fillRect/>
          </a:stretch>
        </p:blipFill>
        <p:spPr>
          <a:xfrm>
            <a:off x="1784350" y="2419310"/>
            <a:ext cx="8623300" cy="2133600"/>
          </a:xfrm>
          <a:prstGeom prst="rect">
            <a:avLst/>
          </a:prstGeom>
        </p:spPr>
      </p:pic>
      <p:sp>
        <p:nvSpPr>
          <p:cNvPr id="73" name="Right Triangle 72">
            <a:extLst>
              <a:ext uri="{FF2B5EF4-FFF2-40B4-BE49-F238E27FC236}">
                <a16:creationId xmlns:a16="http://schemas.microsoft.com/office/drawing/2014/main" id="{E4BD46BB-82E5-5E4A-A873-7F140197F01E}"/>
              </a:ext>
            </a:extLst>
          </p:cNvPr>
          <p:cNvSpPr/>
          <p:nvPr/>
        </p:nvSpPr>
        <p:spPr>
          <a:xfrm flipH="1">
            <a:off x="3684337" y="2785974"/>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4" name="Right Triangle 73">
            <a:extLst>
              <a:ext uri="{FF2B5EF4-FFF2-40B4-BE49-F238E27FC236}">
                <a16:creationId xmlns:a16="http://schemas.microsoft.com/office/drawing/2014/main" id="{BD2C944E-ED26-344B-95ED-FBD30DD8EA27}"/>
              </a:ext>
            </a:extLst>
          </p:cNvPr>
          <p:cNvSpPr/>
          <p:nvPr/>
        </p:nvSpPr>
        <p:spPr>
          <a:xfrm>
            <a:off x="3684337" y="3614840"/>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5" name="Right Triangle 74">
            <a:extLst>
              <a:ext uri="{FF2B5EF4-FFF2-40B4-BE49-F238E27FC236}">
                <a16:creationId xmlns:a16="http://schemas.microsoft.com/office/drawing/2014/main" id="{B654F44E-701E-FD48-92C7-4CECDE26719F}"/>
              </a:ext>
            </a:extLst>
          </p:cNvPr>
          <p:cNvSpPr/>
          <p:nvPr/>
        </p:nvSpPr>
        <p:spPr>
          <a:xfrm flipH="1" flipV="1">
            <a:off x="3678990" y="3625939"/>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EF2F7203-8C7E-E542-BB59-86E6EE37D063}"/>
              </a:ext>
            </a:extLst>
          </p:cNvPr>
          <p:cNvSpPr txBox="1"/>
          <p:nvPr/>
        </p:nvSpPr>
        <p:spPr>
          <a:xfrm>
            <a:off x="2045226" y="3315966"/>
            <a:ext cx="1112108" cy="584775"/>
          </a:xfrm>
          <a:prstGeom prst="rect">
            <a:avLst/>
          </a:prstGeom>
          <a:solidFill>
            <a:srgbClr val="9F9F9E"/>
          </a:solidFill>
        </p:spPr>
        <p:txBody>
          <a:bodyPr wrap="square" rtlCol="0">
            <a:spAutoFit/>
          </a:bodyPr>
          <a:lstStyle/>
          <a:p>
            <a:pPr algn="ctr"/>
            <a:r>
              <a:rPr lang="en-NL" sz="1600" dirty="0"/>
              <a:t>Occasional use</a:t>
            </a:r>
          </a:p>
        </p:txBody>
      </p:sp>
      <p:sp>
        <p:nvSpPr>
          <p:cNvPr id="11" name="TextBox 10">
            <a:extLst>
              <a:ext uri="{FF2B5EF4-FFF2-40B4-BE49-F238E27FC236}">
                <a16:creationId xmlns:a16="http://schemas.microsoft.com/office/drawing/2014/main" id="{9FFA8B0D-F280-CA4B-B997-67B5A9DF5D16}"/>
              </a:ext>
            </a:extLst>
          </p:cNvPr>
          <p:cNvSpPr txBox="1"/>
          <p:nvPr/>
        </p:nvSpPr>
        <p:spPr>
          <a:xfrm>
            <a:off x="8861277" y="3315527"/>
            <a:ext cx="954731" cy="584775"/>
          </a:xfrm>
          <a:prstGeom prst="rect">
            <a:avLst/>
          </a:prstGeom>
          <a:solidFill>
            <a:srgbClr val="F7BD26"/>
          </a:solidFill>
        </p:spPr>
        <p:txBody>
          <a:bodyPr wrap="square" rtlCol="0">
            <a:spAutoFit/>
          </a:bodyPr>
          <a:lstStyle/>
          <a:p>
            <a:pPr algn="ctr"/>
            <a:r>
              <a:rPr lang="en-NL" sz="1600" dirty="0"/>
              <a:t>Excessive use</a:t>
            </a:r>
          </a:p>
        </p:txBody>
      </p:sp>
      <p:pic>
        <p:nvPicPr>
          <p:cNvPr id="12" name="Picture 11">
            <a:extLst>
              <a:ext uri="{FF2B5EF4-FFF2-40B4-BE49-F238E27FC236}">
                <a16:creationId xmlns:a16="http://schemas.microsoft.com/office/drawing/2014/main" id="{5FC78ACD-4ADF-C948-9188-2E29ED01F15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9173" b="99082" l="35683" r="62764">
                        <a14:foregroundMark x1="44284" y1="77784" x2="44284" y2="77784"/>
                        <a14:foregroundMark x1="51443" y1="72101" x2="51443" y2="72101"/>
                        <a14:foregroundMark x1="47392" y1="81745" x2="47392" y2="81745"/>
                        <a14:foregroundMark x1="46393" y1="89150" x2="46393" y2="89150"/>
                        <a14:foregroundMark x1="39012" y1="83467" x2="39012" y2="83467"/>
                        <a14:foregroundMark x1="39345" y1="86452" x2="39345" y2="86452"/>
                        <a14:foregroundMark x1="50610" y1="97417" x2="50610" y2="97417"/>
                        <a14:foregroundMark x1="56770" y1="98278" x2="56770" y2="98278"/>
                        <a14:foregroundMark x1="50111" y1="99082" x2="50111" y2="99082"/>
                        <a14:foregroundMark x1="52442" y1="69173" x2="52442" y2="69173"/>
                      </a14:backgroundRemoval>
                    </a14:imgEffect>
                  </a14:imgLayer>
                </a14:imgProps>
              </a:ext>
            </a:extLst>
          </a:blip>
          <a:srcRect l="32337" t="66913" r="33769"/>
          <a:stretch/>
        </p:blipFill>
        <p:spPr>
          <a:xfrm>
            <a:off x="4842933" y="4626003"/>
            <a:ext cx="2404534" cy="2269067"/>
          </a:xfrm>
          <a:prstGeom prst="rect">
            <a:avLst/>
          </a:prstGeom>
        </p:spPr>
      </p:pic>
      <p:sp>
        <p:nvSpPr>
          <p:cNvPr id="13" name="TextBox 12">
            <a:extLst>
              <a:ext uri="{FF2B5EF4-FFF2-40B4-BE49-F238E27FC236}">
                <a16:creationId xmlns:a16="http://schemas.microsoft.com/office/drawing/2014/main" id="{333F35D6-5321-8542-ABD1-572F6DA0081A}"/>
              </a:ext>
            </a:extLst>
          </p:cNvPr>
          <p:cNvSpPr txBox="1"/>
          <p:nvPr/>
        </p:nvSpPr>
        <p:spPr>
          <a:xfrm>
            <a:off x="6963753" y="4832078"/>
            <a:ext cx="5012347" cy="646331"/>
          </a:xfrm>
          <a:prstGeom prst="rect">
            <a:avLst/>
          </a:prstGeom>
          <a:noFill/>
        </p:spPr>
        <p:txBody>
          <a:bodyPr wrap="square" rtlCol="0">
            <a:spAutoFit/>
          </a:bodyPr>
          <a:lstStyle/>
          <a:p>
            <a:pPr marL="285750" indent="-285750">
              <a:buFont typeface="Arial" panose="020B0604020202020204" pitchFamily="34" charset="0"/>
              <a:buChar char="•"/>
            </a:pPr>
            <a:r>
              <a:rPr lang="en-NL" dirty="0"/>
              <a:t>Mild to moderate Alcohol Use Disorder (AUD)</a:t>
            </a:r>
          </a:p>
          <a:p>
            <a:pPr marL="285750" indent="-285750">
              <a:buFont typeface="Arial" panose="020B0604020202020204" pitchFamily="34" charset="0"/>
              <a:buChar char="•"/>
            </a:pPr>
            <a:r>
              <a:rPr lang="en-NL" dirty="0"/>
              <a:t>900 participants (300 in initial dataset)</a:t>
            </a:r>
          </a:p>
        </p:txBody>
      </p:sp>
      <p:sp>
        <p:nvSpPr>
          <p:cNvPr id="14" name="Right Triangle 13">
            <a:extLst>
              <a:ext uri="{FF2B5EF4-FFF2-40B4-BE49-F238E27FC236}">
                <a16:creationId xmlns:a16="http://schemas.microsoft.com/office/drawing/2014/main" id="{98FD59BA-488B-1644-A4ED-828152036620}"/>
              </a:ext>
            </a:extLst>
          </p:cNvPr>
          <p:cNvSpPr/>
          <p:nvPr/>
        </p:nvSpPr>
        <p:spPr>
          <a:xfrm flipV="1">
            <a:off x="3684337" y="2787108"/>
            <a:ext cx="4497136" cy="7646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E0F770C1-3B22-254A-9FD3-39652815681D}"/>
              </a:ext>
            </a:extLst>
          </p:cNvPr>
          <p:cNvSpPr txBox="1"/>
          <p:nvPr/>
        </p:nvSpPr>
        <p:spPr>
          <a:xfrm>
            <a:off x="0" y="548371"/>
            <a:ext cx="12192000" cy="646331"/>
          </a:xfrm>
          <a:prstGeom prst="rect">
            <a:avLst/>
          </a:prstGeom>
          <a:noFill/>
        </p:spPr>
        <p:txBody>
          <a:bodyPr wrap="square" rtlCol="0">
            <a:spAutoFit/>
          </a:bodyPr>
          <a:lstStyle/>
          <a:p>
            <a:pPr algn="ctr"/>
            <a:r>
              <a:rPr lang="en-NL" sz="3600" b="1" dirty="0"/>
              <a:t>Participants</a:t>
            </a:r>
          </a:p>
        </p:txBody>
      </p:sp>
    </p:spTree>
    <p:extLst>
      <p:ext uri="{BB962C8B-B14F-4D97-AF65-F5344CB8AC3E}">
        <p14:creationId xmlns:p14="http://schemas.microsoft.com/office/powerpoint/2010/main" val="165533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7|22.2|8.4|13.3"/>
</p:tagLst>
</file>

<file path=ppt/tags/tag10.xml><?xml version="1.0" encoding="utf-8"?>
<p:tagLst xmlns:a="http://schemas.openxmlformats.org/drawingml/2006/main" xmlns:r="http://schemas.openxmlformats.org/officeDocument/2006/relationships" xmlns:p="http://schemas.openxmlformats.org/presentationml/2006/main">
  <p:tag name="TIMING" val="|31.9"/>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12.xml><?xml version="1.0" encoding="utf-8"?>
<p:tagLst xmlns:a="http://schemas.openxmlformats.org/drawingml/2006/main" xmlns:r="http://schemas.openxmlformats.org/officeDocument/2006/relationships" xmlns:p="http://schemas.openxmlformats.org/presentationml/2006/main">
  <p:tag name="TIMING" val="|0.3"/>
</p:tagLst>
</file>

<file path=ppt/tags/tag13.xml><?xml version="1.0" encoding="utf-8"?>
<p:tagLst xmlns:a="http://schemas.openxmlformats.org/drawingml/2006/main" xmlns:r="http://schemas.openxmlformats.org/officeDocument/2006/relationships" xmlns:p="http://schemas.openxmlformats.org/presentationml/2006/main">
  <p:tag name="TIMING" val="|0.3|6.4|7.2|20.9"/>
</p:tagLst>
</file>

<file path=ppt/tags/tag14.xml><?xml version="1.0" encoding="utf-8"?>
<p:tagLst xmlns:a="http://schemas.openxmlformats.org/drawingml/2006/main" xmlns:r="http://schemas.openxmlformats.org/officeDocument/2006/relationships" xmlns:p="http://schemas.openxmlformats.org/presentationml/2006/main">
  <p:tag name="TIMING" val="|5|32|17.3"/>
</p:tagLst>
</file>

<file path=ppt/tags/tag15.xml><?xml version="1.0" encoding="utf-8"?>
<p:tagLst xmlns:a="http://schemas.openxmlformats.org/drawingml/2006/main" xmlns:r="http://schemas.openxmlformats.org/officeDocument/2006/relationships" xmlns:p="http://schemas.openxmlformats.org/presentationml/2006/main">
  <p:tag name="TIMING" val="|5|32|17.3"/>
</p:tagLst>
</file>

<file path=ppt/tags/tag16.xml><?xml version="1.0" encoding="utf-8"?>
<p:tagLst xmlns:a="http://schemas.openxmlformats.org/drawingml/2006/main" xmlns:r="http://schemas.openxmlformats.org/officeDocument/2006/relationships" xmlns:p="http://schemas.openxmlformats.org/presentationml/2006/main">
  <p:tag name="TIMING" val="|0.3"/>
</p:tagLst>
</file>

<file path=ppt/tags/tag17.xml><?xml version="1.0" encoding="utf-8"?>
<p:tagLst xmlns:a="http://schemas.openxmlformats.org/drawingml/2006/main" xmlns:r="http://schemas.openxmlformats.org/officeDocument/2006/relationships" xmlns:p="http://schemas.openxmlformats.org/presentationml/2006/main">
  <p:tag name="TIMING" val="|0.3"/>
</p:tagLst>
</file>

<file path=ppt/tags/tag18.xml><?xml version="1.0" encoding="utf-8"?>
<p:tagLst xmlns:a="http://schemas.openxmlformats.org/drawingml/2006/main" xmlns:r="http://schemas.openxmlformats.org/officeDocument/2006/relationships" xmlns:p="http://schemas.openxmlformats.org/presentationml/2006/main">
  <p:tag name="TIMING" val="|0.3"/>
</p:tagLst>
</file>

<file path=ppt/tags/tag19.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0.7|22.2|8.4|13.3"/>
</p:tagLst>
</file>

<file path=ppt/tags/tag3.xml><?xml version="1.0" encoding="utf-8"?>
<p:tagLst xmlns:a="http://schemas.openxmlformats.org/drawingml/2006/main" xmlns:r="http://schemas.openxmlformats.org/officeDocument/2006/relationships" xmlns:p="http://schemas.openxmlformats.org/presentationml/2006/main">
  <p:tag name="TIMING" val="|35.2|13.4|14.7"/>
</p:tagLst>
</file>

<file path=ppt/tags/tag4.xml><?xml version="1.0" encoding="utf-8"?>
<p:tagLst xmlns:a="http://schemas.openxmlformats.org/drawingml/2006/main" xmlns:r="http://schemas.openxmlformats.org/officeDocument/2006/relationships" xmlns:p="http://schemas.openxmlformats.org/presentationml/2006/main">
  <p:tag name="TIMING" val="|2|14.6|15.7|21.3"/>
</p:tagLst>
</file>

<file path=ppt/tags/tag5.xml><?xml version="1.0" encoding="utf-8"?>
<p:tagLst xmlns:a="http://schemas.openxmlformats.org/drawingml/2006/main" xmlns:r="http://schemas.openxmlformats.org/officeDocument/2006/relationships" xmlns:p="http://schemas.openxmlformats.org/presentationml/2006/main">
  <p:tag name="TIMING" val="|0.9|1.1|6.2|3.3|2.3|1.9|4.9"/>
</p:tagLst>
</file>

<file path=ppt/tags/tag6.xml><?xml version="1.0" encoding="utf-8"?>
<p:tagLst xmlns:a="http://schemas.openxmlformats.org/drawingml/2006/main" xmlns:r="http://schemas.openxmlformats.org/officeDocument/2006/relationships" xmlns:p="http://schemas.openxmlformats.org/presentationml/2006/main">
  <p:tag name="TIMING" val="|0.9|1.1|6.2|3.3|2.3|1.9|4.9"/>
</p:tagLst>
</file>

<file path=ppt/tags/tag7.xml><?xml version="1.0" encoding="utf-8"?>
<p:tagLst xmlns:a="http://schemas.openxmlformats.org/drawingml/2006/main" xmlns:r="http://schemas.openxmlformats.org/officeDocument/2006/relationships" xmlns:p="http://schemas.openxmlformats.org/presentationml/2006/main">
  <p:tag name="TIMING" val="|0.9|1.1|6.2|3.3|2.3|1.9|4.9"/>
</p:tagLst>
</file>

<file path=ppt/tags/tag8.xml><?xml version="1.0" encoding="utf-8"?>
<p:tagLst xmlns:a="http://schemas.openxmlformats.org/drawingml/2006/main" xmlns:r="http://schemas.openxmlformats.org/officeDocument/2006/relationships" xmlns:p="http://schemas.openxmlformats.org/presentationml/2006/main">
  <p:tag name="TIMING" val="|0.9|1.1|6.2|3.3|2.3|1.9|4.9"/>
</p:tagLst>
</file>

<file path=ppt/tags/tag9.xml><?xml version="1.0" encoding="utf-8"?>
<p:tagLst xmlns:a="http://schemas.openxmlformats.org/drawingml/2006/main" xmlns:r="http://schemas.openxmlformats.org/officeDocument/2006/relationships" xmlns:p="http://schemas.openxmlformats.org/presentationml/2006/main">
  <p:tag name="TIMING" val="|22.4|1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37502</TotalTime>
  <Words>3388</Words>
  <Application>Microsoft Macintosh PowerPoint</Application>
  <PresentationFormat>Widescreen</PresentationFormat>
  <Paragraphs>611</Paragraphs>
  <Slides>64</Slides>
  <Notes>62</Notes>
  <HiddenSlides>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Calibri Light</vt:lpstr>
      <vt:lpstr>Cambria Math</vt:lpstr>
      <vt:lpstr>Helvetica</vt:lpstr>
      <vt:lpstr>Helvetica Neue Thin</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Hilmar Zech</dc:creator>
  <cp:lastModifiedBy>Hilmar Zech</cp:lastModifiedBy>
  <cp:revision>243</cp:revision>
  <cp:lastPrinted>2020-10-08T08:20:01Z</cp:lastPrinted>
  <dcterms:created xsi:type="dcterms:W3CDTF">2020-10-06T13:48:58Z</dcterms:created>
  <dcterms:modified xsi:type="dcterms:W3CDTF">2022-01-14T10:24:14Z</dcterms:modified>
</cp:coreProperties>
</file>